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42" r:id="rId4"/>
    <p:sldMasterId id="2147483743" r:id="rId5"/>
    <p:sldMasterId id="214748374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858000" cy="9144000"/>
  <p:embeddedFontLst>
    <p:embeddedFont>
      <p:font typeface="Proxima Nova"/>
      <p:regular r:id="rId23"/>
      <p:bold r:id="rId24"/>
      <p:italic r:id="rId25"/>
      <p:boldItalic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4CD95E7-2FDB-4515-B53F-646D2D398F98}">
  <a:tblStyle styleId="{A4CD95E7-2FDB-4515-B53F-646D2D398F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ProximaNova-bold.fntdata"/><Relationship Id="rId23" Type="http://schemas.openxmlformats.org/officeDocument/2006/relationships/font" Target="fonts/ProximaNova-regular.fntdata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ProximaNova-boldItalic.fntdata"/><Relationship Id="rId25" Type="http://schemas.openxmlformats.org/officeDocument/2006/relationships/font" Target="fonts/ProximaNova-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3dd4fa9b7e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3dd4fa9b7e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7a0c7609a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7a0c7609a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TEACHING TIPS: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Feel free to adjust this to group or solo exercises to adapt to each student’s favored approach.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7a0c7609a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7a0c7609a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TEACHING TIPS: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Feel free to adjust this to group or solo exercises to adapt to each student’s favored approach.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7a0c7609aa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7a0c7609a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TEACHING TIPS: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Feel free to adjust this to group or solo exercises to adapt to each student’s favored approach.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7a0c7609a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7a0c7609a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TEACHING TIPS: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Feel free to adjust this to group or solo exercises to adapt to each student’s favored approach.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c2cbd1739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c2cbd1739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TEACHING TIPS: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Students shouldn’t leave this work until the last week! Make sure to check in with students weekly about final projects from here on out.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Students should make sure their final project idea is attainable in the time they have. If they’re unsure if an idea is too difficult, check with the instructional team — it may make sense to scale the MVP of the project down and save the idea as a nice-to-have.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Remind students that they can keep working on the </a:t>
            </a:r>
            <a:r>
              <a:rPr lang="en"/>
              <a:t>project</a:t>
            </a:r>
            <a:r>
              <a:rPr lang="en"/>
              <a:t> after the course ends as they keep learning and want to develop it as a portfolio piece!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DB00"/>
                </a:highlight>
              </a:rPr>
              <a:t>Customize it!</a:t>
            </a:r>
            <a:r>
              <a:rPr lang="en">
                <a:solidFill>
                  <a:schemeClr val="dk1"/>
                </a:solidFill>
              </a:rPr>
              <a:t> E</a:t>
            </a:r>
            <a:r>
              <a:rPr lang="en">
                <a:solidFill>
                  <a:schemeClr val="dk1"/>
                </a:solidFill>
              </a:rPr>
              <a:t>dit this slide with the following: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>
                <a:solidFill>
                  <a:schemeClr val="dk1"/>
                </a:solidFill>
              </a:rPr>
              <a:t>Link to final project guidelines.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>
                <a:solidFill>
                  <a:schemeClr val="dk1"/>
                </a:solidFill>
              </a:rPr>
              <a:t>Add slide with milestones in a table.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>
                <a:solidFill>
                  <a:schemeClr val="dk1"/>
                </a:solidFill>
              </a:rPr>
              <a:t>Transfer the discussion questions to a Google form and share the link on the slide, so you will have a record of where students are with their final projects.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3dd4fa9b7e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3dd4fa9b7e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c70ff9bd86_2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c70ff9bd86_2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6c96a898b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6c96a898b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83407e47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83407e47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83407e477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83407e477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c4c2a30b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c4c2a30b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6c96a898b7_1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6c96a898b7_1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TEACHING TIPS: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Feel free to adjust this to group or solo exercises to adapt to each student’s favored approach.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7a0c7609a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7a0c7609a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TEACHING TIPS: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Feel free to adjust this to group or solo exercises to adapt to each student’s favored approach.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7a0c7609a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7a0c7609a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TEACHING TIPS: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Feel free to adjust this to group or solo exercises to adapt to each student’s favored approach.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8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9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Relationship Id="rId3" Type="http://schemas.openxmlformats.org/officeDocument/2006/relationships/image" Target="../media/image2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20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20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Relationship Id="rId3" Type="http://schemas.openxmlformats.org/officeDocument/2006/relationships/image" Target="../media/image20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Relationship Id="rId3" Type="http://schemas.openxmlformats.org/officeDocument/2006/relationships/image" Target="../media/image20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4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3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0.png"/><Relationship Id="rId3" Type="http://schemas.openxmlformats.org/officeDocument/2006/relationships/image" Target="../media/image36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0.png"/><Relationship Id="rId3" Type="http://schemas.openxmlformats.org/officeDocument/2006/relationships/image" Target="../media/image27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1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3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5.png"/><Relationship Id="rId3" Type="http://schemas.openxmlformats.org/officeDocument/2006/relationships/image" Target="../media/image32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5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7.png"/><Relationship Id="rId3" Type="http://schemas.openxmlformats.org/officeDocument/2006/relationships/image" Target="../media/image32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7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8.png"/><Relationship Id="rId3" Type="http://schemas.openxmlformats.org/officeDocument/2006/relationships/image" Target="../media/image32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8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7.png"/><Relationship Id="rId3" Type="http://schemas.openxmlformats.org/officeDocument/2006/relationships/image" Target="../media/image32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7.pn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Relationship Id="rId3" Type="http://schemas.openxmlformats.org/officeDocument/2006/relationships/image" Target="../media/image49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2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7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truction Notes">
  <p:cSld name="CUSTOM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8342625" y="4513775"/>
            <a:ext cx="5343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GA-Cog-900.png" id="16" name="Google Shape;16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Blank">
  <p:cSld name="CUSTOM_8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sp>
        <p:nvSpPr>
          <p:cNvPr id="91" name="Google Shape;91;p11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">
  <p:cSld name="CUSTOM_4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Google Shape;93;p12"/>
          <p:cNvCxnSpPr/>
          <p:nvPr/>
        </p:nvCxnSpPr>
        <p:spPr>
          <a:xfrm>
            <a:off x="139972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2"/>
          <p:cNvCxnSpPr/>
          <p:nvPr/>
        </p:nvCxnSpPr>
        <p:spPr>
          <a:xfrm>
            <a:off x="491397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2"/>
          <p:cNvSpPr txBox="1"/>
          <p:nvPr/>
        </p:nvSpPr>
        <p:spPr>
          <a:xfrm>
            <a:off x="4057900" y="1301188"/>
            <a:ext cx="8361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rPr>
              <a:t>“</a:t>
            </a:r>
            <a:endParaRPr sz="7200">
              <a:solidFill>
                <a:schemeClr val="l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" name="Google Shape;96;p12"/>
          <p:cNvSpPr txBox="1"/>
          <p:nvPr>
            <p:ph type="title"/>
          </p:nvPr>
        </p:nvSpPr>
        <p:spPr>
          <a:xfrm>
            <a:off x="1403050" y="2027913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7" name="Google Shape;97;p12"/>
          <p:cNvSpPr txBox="1"/>
          <p:nvPr>
            <p:ph idx="1" type="subTitle"/>
          </p:nvPr>
        </p:nvSpPr>
        <p:spPr>
          <a:xfrm>
            <a:off x="2249725" y="3285818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dk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12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99" name="Google Shape;99;p1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 + Headshot">
  <p:cSld name="CUSTOM_4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E41A2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1" type="subTitle"/>
          </p:nvPr>
        </p:nvSpPr>
        <p:spPr>
          <a:xfrm>
            <a:off x="2249725" y="3220006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E51B24"/>
                </a:solidFill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</a:t>
            </a:r>
            <a:r>
              <a:rPr lang="en"/>
              <a:t>2020</a:t>
            </a:r>
            <a:r>
              <a:rPr lang="en"/>
              <a:t> General Assembly</a:t>
            </a:r>
            <a:endParaRPr/>
          </a:p>
        </p:txBody>
      </p:sp>
      <p:sp>
        <p:nvSpPr>
          <p:cNvPr id="104" name="Google Shape;104;p13"/>
          <p:cNvSpPr/>
          <p:nvPr/>
        </p:nvSpPr>
        <p:spPr>
          <a:xfrm>
            <a:off x="4047013" y="1247650"/>
            <a:ext cx="881100" cy="8811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Headshot goes here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5" name="Google Shape;105;p13"/>
          <p:cNvCxnSpPr/>
          <p:nvPr/>
        </p:nvCxnSpPr>
        <p:spPr>
          <a:xfrm>
            <a:off x="13997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3"/>
          <p:cNvCxnSpPr/>
          <p:nvPr/>
        </p:nvCxnSpPr>
        <p:spPr>
          <a:xfrm>
            <a:off x="51034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- No Attribution">
  <p:cSld name="CUSTOM_4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14"/>
          <p:cNvCxnSpPr/>
          <p:nvPr/>
        </p:nvCxnSpPr>
        <p:spPr>
          <a:xfrm>
            <a:off x="1678950" y="1863425"/>
            <a:ext cx="57861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4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11" name="Google Shape;111;p1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Black">
  <p:cSld name="CUSTOM_6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116" name="Google Shape;116;p15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18" name="Google Shape;118;p1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descr="GA-Cog-900.png" id="119" name="Google Shape;11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Red">
  <p:cSld name="CUSTOM_6_1_1_1_1_1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124" name="Google Shape;124;p16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26" name="Google Shape;126;p1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127" name="Google Shape;12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 + Timer">
  <p:cSld name="TITLE_AND_BODY_1_2_2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2" name="Google Shape;132;p17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3" name="Google Shape;133;p17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34" name="Google Shape;13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136" name="Google Shape;13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38" name="Google Shape;138;p17"/>
          <p:cNvSpPr txBox="1"/>
          <p:nvPr>
            <p:ph idx="4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">
  <p:cSld name="TITLE_AND_BODY_1_2_2_2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8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18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4" name="Google Shape;144;p18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5" name="Google Shape;145;p18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1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47" name="Google Shape;147;p18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 + Timer">
  <p:cSld name="TITLE_AND_BODY_1_2_2_2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9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1" name="Google Shape;151;p19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2" name="Google Shape;152;p19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153" name="Google Shape;15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9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155" name="Google Shape;15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9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57" name="Google Shape;157;p1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">
  <p:cSld name="TITLE_AND_BODY_1_2_2_2_1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0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1" name="Google Shape;161;p20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20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163" name="Google Shape;16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0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65" name="Google Shape;165;p2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r Palette">
  <p:cSld name="CUSTOM_13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" name="Google Shape;21;p3"/>
          <p:cNvSpPr txBox="1"/>
          <p:nvPr/>
        </p:nvSpPr>
        <p:spPr>
          <a:xfrm>
            <a:off x="979500" y="91871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Primary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" name="Google Shape;22;p3"/>
          <p:cNvSpPr txBox="1"/>
          <p:nvPr/>
        </p:nvSpPr>
        <p:spPr>
          <a:xfrm>
            <a:off x="3108300" y="283325"/>
            <a:ext cx="55785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On this slide you will find the GA color palette. These colors can be accessed under the shape, fill, and text palettes under the "Theme" section.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979500" y="280375"/>
            <a:ext cx="236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Color Palette</a:t>
            </a:r>
            <a:endParaRPr b="1" sz="2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1086475" y="1338944"/>
            <a:ext cx="1030500" cy="1030500"/>
          </a:xfrm>
          <a:prstGeom prst="ellipse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RED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#E41A23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2345725" y="1338944"/>
            <a:ext cx="1030500" cy="10305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BLACK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#000000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3604988" y="1338944"/>
            <a:ext cx="1030500" cy="1030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Proxima Nova"/>
                <a:ea typeface="Proxima Nova"/>
                <a:cs typeface="Proxima Nova"/>
                <a:sym typeface="Proxima Nova"/>
              </a:rPr>
              <a:t>WHITE</a:t>
            </a:r>
            <a:endParaRPr b="1"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#FFFFFF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" name="Google Shape;27;p3"/>
          <p:cNvSpPr txBox="1"/>
          <p:nvPr/>
        </p:nvSpPr>
        <p:spPr>
          <a:xfrm>
            <a:off x="979500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Secondary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2984925" y="3039674"/>
            <a:ext cx="874800" cy="874800"/>
          </a:xfrm>
          <a:prstGeom prst="ellipse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YELLOW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#FFDA00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2039631" y="3039674"/>
            <a:ext cx="874800" cy="874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TEAL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#017990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" name="Google Shape;30;p3"/>
          <p:cNvSpPr txBox="1"/>
          <p:nvPr/>
        </p:nvSpPr>
        <p:spPr>
          <a:xfrm>
            <a:off x="4148175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Tertiary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1086479" y="3039675"/>
            <a:ext cx="874800" cy="874800"/>
          </a:xfrm>
          <a:prstGeom prst="ellipse">
            <a:avLst/>
          </a:prstGeom>
          <a:solidFill>
            <a:srgbClr val="00A7BD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#00A6BC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" name="Google Shape;32;p3"/>
          <p:cNvSpPr/>
          <p:nvPr/>
        </p:nvSpPr>
        <p:spPr>
          <a:xfrm>
            <a:off x="4275066" y="3039675"/>
            <a:ext cx="810600" cy="810600"/>
          </a:xfrm>
          <a:prstGeom prst="ellipse">
            <a:avLst/>
          </a:prstGeom>
          <a:solidFill>
            <a:srgbClr val="70B0FA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#70AFF9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5214357" y="3039675"/>
            <a:ext cx="810600" cy="810600"/>
          </a:xfrm>
          <a:prstGeom prst="ellipse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BLUE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#3D6BD3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" name="Google Shape;34;p3"/>
          <p:cNvSpPr txBox="1"/>
          <p:nvPr/>
        </p:nvSpPr>
        <p:spPr>
          <a:xfrm>
            <a:off x="831625" y="4237900"/>
            <a:ext cx="80112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*When applying to charts and graphics, suggested color preference is to start from the left (Light Teal) and move over to the right (Blue). 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949526" y="3214344"/>
            <a:ext cx="1148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TEAL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4148175" y="3201525"/>
            <a:ext cx="10644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BLUE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" name="Google Shape;37;p3"/>
          <p:cNvSpPr/>
          <p:nvPr/>
        </p:nvSpPr>
        <p:spPr>
          <a:xfrm>
            <a:off x="6308725" y="1063850"/>
            <a:ext cx="2115000" cy="23523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3"/>
          <p:cNvSpPr txBox="1"/>
          <p:nvPr/>
        </p:nvSpPr>
        <p:spPr>
          <a:xfrm>
            <a:off x="6244513" y="1047513"/>
            <a:ext cx="17499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Text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6357625" y="1403275"/>
            <a:ext cx="2017200" cy="16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Text should ONLY appear in black or white. Use this page as a guide for which text color to use against a background color </a:t>
            </a:r>
            <a:r>
              <a:rPr i="1" lang="en" sz="1200">
                <a:latin typeface="Proxima Nova"/>
                <a:ea typeface="Proxima Nova"/>
                <a:cs typeface="Proxima Nova"/>
                <a:sym typeface="Proxima Nova"/>
              </a:rPr>
              <a:t>for accessibility purposes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- i.e. use </a:t>
            </a:r>
            <a:r>
              <a:rPr b="1" lang="en" sz="1200">
                <a:solidFill>
                  <a:srgbClr val="FFFFFF"/>
                </a:solidFill>
                <a:highlight>
                  <a:schemeClr val="dk1"/>
                </a:highlight>
                <a:latin typeface="Proxima Nova"/>
                <a:ea typeface="Proxima Nova"/>
                <a:cs typeface="Proxima Nova"/>
                <a:sym typeface="Proxima Nova"/>
              </a:rPr>
              <a:t>white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black background or </a:t>
            </a:r>
            <a:r>
              <a:rPr b="1" lang="en" sz="1200">
                <a:highlight>
                  <a:srgbClr val="FFDB00"/>
                </a:highlight>
                <a:latin typeface="Proxima Nova"/>
                <a:ea typeface="Proxima Nova"/>
                <a:cs typeface="Proxima Nova"/>
                <a:sym typeface="Proxima Nova"/>
              </a:rPr>
              <a:t>black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yellow background. 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0" name="Google Shape;40;p3"/>
          <p:cNvCxnSpPr/>
          <p:nvPr/>
        </p:nvCxnSpPr>
        <p:spPr>
          <a:xfrm>
            <a:off x="1080425" y="4157175"/>
            <a:ext cx="7665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 + Timer">
  <p:cSld name="TITLE_AND_BODY_1_2_2_2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8" name="Google Shape;168;p21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9" name="Google Shape;169;p21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0" name="Google Shape;170;p21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71" name="Google Shape;17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1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73" name="Google Shape;17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1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75" name="Google Shape;175;p2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">
  <p:cSld name="TITLE_AND_BODY_1_2_2_2_1_1_4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9" name="Google Shape;179;p22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0" name="Google Shape;180;p22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81" name="Google Shape;181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2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83" name="Google Shape;183;p2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 + Timer">
  <p:cSld name="TITLE_AND_BODY_1_2_2_2_1_1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7" name="Google Shape;187;p23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23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89" name="Google Shape;18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3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93" name="Google Shape;193;p2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">
  <p:cSld name="TITLE_AND_BODY_1_2_2_2_1_1_1_1_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4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7" name="Google Shape;197;p24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8" name="Google Shape;198;p24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99" name="Google Shape;19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4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01" name="Google Shape;201;p2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uided Walk-Through + Timer">
  <p:cSld name="TITLE_AND_BODY_1_2_2_2_1_1_1_1_2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5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25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6" name="Google Shape;206;p25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Guided Walk-Through: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7" name="Google Shape;207;p25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08" name="Google Shape;20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275" y="138892"/>
            <a:ext cx="840674" cy="6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5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10" name="Google Shape;210;p25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211" name="Google Shape;2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 txBox="1"/>
          <p:nvPr>
            <p:ph idx="4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uided Walk-Through">
  <p:cSld name="TITLE_AND_BODY_1_2_2_2_1_1_1_1_2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6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26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7" name="Google Shape;217;p26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Guided Walk-Through: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8" name="Google Shape;218;p26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9" name="Google Shape;219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275" y="138892"/>
            <a:ext cx="840674" cy="6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21" name="Google Shape;221;p26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Example or case study + Timer">
  <p:cSld name="BLANK_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/>
          <p:nvPr/>
        </p:nvSpPr>
        <p:spPr>
          <a:xfrm>
            <a:off x="275" y="-4750"/>
            <a:ext cx="9144000" cy="801300"/>
          </a:xfrm>
          <a:prstGeom prst="rect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7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" name="Google Shape;225;p27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Real Cases: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6" name="Google Shape;226;p27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7" name="Google Shape;227;p27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28" name="Google Shape;228;p2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229" name="Google Shape;22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551" y="44311"/>
            <a:ext cx="573576" cy="70316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7"/>
          <p:cNvSpPr txBox="1"/>
          <p:nvPr>
            <p:ph idx="3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231" name="Google Shape;2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Example or case study">
  <p:cSld name="BLANK_2_2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/>
          <p:nvPr/>
        </p:nvSpPr>
        <p:spPr>
          <a:xfrm>
            <a:off x="275" y="-4750"/>
            <a:ext cx="9144000" cy="801300"/>
          </a:xfrm>
          <a:prstGeom prst="rect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8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5" name="Google Shape;235;p28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Real Cases: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6" name="Google Shape;236;p28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7" name="Google Shape;237;p2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38" name="Google Shape;238;p2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239" name="Google Shape;239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551" y="44311"/>
            <a:ext cx="573576" cy="703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Trivia">
  <p:cSld name="TITLE_AND_BODY_2">
    <p:bg>
      <p:bgPr>
        <a:solidFill>
          <a:srgbClr val="222222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idx="1" type="subTitle"/>
          </p:nvPr>
        </p:nvSpPr>
        <p:spPr>
          <a:xfrm>
            <a:off x="7880125" y="401625"/>
            <a:ext cx="917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242" name="Google Shape;24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09050" y="457200"/>
            <a:ext cx="207950" cy="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9"/>
          <p:cNvSpPr txBox="1"/>
          <p:nvPr>
            <p:ph type="title"/>
          </p:nvPr>
        </p:nvSpPr>
        <p:spPr>
          <a:xfrm>
            <a:off x="457200" y="280375"/>
            <a:ext cx="706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4" name="Google Shape;244;p29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9"/>
          <p:cNvSpPr txBox="1"/>
          <p:nvPr>
            <p:ph idx="2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6" name="Google Shape;246;p29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47" name="Google Shape;247;p2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Section Summary">
  <p:cSld name="TITLE_AND_BODY_2_1">
    <p:bg>
      <p:bgPr>
        <a:solidFill>
          <a:srgbClr val="FFFFFF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/>
          <p:nvPr/>
        </p:nvSpPr>
        <p:spPr>
          <a:xfrm>
            <a:off x="-24750" y="-37475"/>
            <a:ext cx="9211200" cy="11832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0"/>
          <p:cNvSpPr/>
          <p:nvPr/>
        </p:nvSpPr>
        <p:spPr>
          <a:xfrm>
            <a:off x="564165" y="510787"/>
            <a:ext cx="302700" cy="5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0"/>
          <p:cNvSpPr txBox="1"/>
          <p:nvPr>
            <p:ph type="title"/>
          </p:nvPr>
        </p:nvSpPr>
        <p:spPr>
          <a:xfrm>
            <a:off x="457200" y="536200"/>
            <a:ext cx="67260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2" name="Google Shape;252;p30"/>
          <p:cNvSpPr txBox="1"/>
          <p:nvPr>
            <p:ph idx="1" type="subTitle"/>
          </p:nvPr>
        </p:nvSpPr>
        <p:spPr>
          <a:xfrm>
            <a:off x="457200" y="52718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3" name="Google Shape;253;p30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54" name="Google Shape;254;p3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hank You Slide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44" name="Google Shape;44;p4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5" name="Google Shape;45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4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 txBox="1"/>
          <p:nvPr>
            <p:ph type="title"/>
          </p:nvPr>
        </p:nvSpPr>
        <p:spPr>
          <a:xfrm>
            <a:off x="457200" y="1777050"/>
            <a:ext cx="79671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4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" name="Google Shape;5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0409" y="4392369"/>
            <a:ext cx="2469583" cy="465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  <p15:guide id="4" pos="5473">
          <p15:clr>
            <a:srgbClr val="F9AD4C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Split-info ">
  <p:cSld name="CUSTOM_12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1"/>
          <p:cNvSpPr/>
          <p:nvPr/>
        </p:nvSpPr>
        <p:spPr>
          <a:xfrm>
            <a:off x="50" y="0"/>
            <a:ext cx="4572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</p:txBody>
      </p:sp>
      <p:sp>
        <p:nvSpPr>
          <p:cNvPr id="257" name="Google Shape;257;p31"/>
          <p:cNvSpPr txBox="1"/>
          <p:nvPr/>
        </p:nvSpPr>
        <p:spPr>
          <a:xfrm>
            <a:off x="320275" y="257550"/>
            <a:ext cx="4251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31"/>
          <p:cNvSpPr txBox="1"/>
          <p:nvPr>
            <p:ph type="title"/>
          </p:nvPr>
        </p:nvSpPr>
        <p:spPr>
          <a:xfrm>
            <a:off x="45721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9" name="Google Shape;259;p31"/>
          <p:cNvSpPr txBox="1"/>
          <p:nvPr>
            <p:ph idx="2" type="title"/>
          </p:nvPr>
        </p:nvSpPr>
        <p:spPr>
          <a:xfrm>
            <a:off x="484717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260" name="Google Shape;260;p31"/>
          <p:cNvSpPr txBox="1"/>
          <p:nvPr>
            <p:ph idx="1" type="subTitle"/>
          </p:nvPr>
        </p:nvSpPr>
        <p:spPr>
          <a:xfrm>
            <a:off x="457200" y="1248100"/>
            <a:ext cx="39750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1" name="Google Shape;261;p31"/>
          <p:cNvSpPr txBox="1"/>
          <p:nvPr>
            <p:ph idx="3" type="body"/>
          </p:nvPr>
        </p:nvSpPr>
        <p:spPr>
          <a:xfrm>
            <a:off x="45832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2" name="Google Shape;262;p31"/>
          <p:cNvSpPr txBox="1"/>
          <p:nvPr>
            <p:ph idx="4" type="subTitle"/>
          </p:nvPr>
        </p:nvSpPr>
        <p:spPr>
          <a:xfrm>
            <a:off x="4864075" y="1248100"/>
            <a:ext cx="40173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63" name="Google Shape;263;p31"/>
          <p:cNvSpPr txBox="1"/>
          <p:nvPr>
            <p:ph idx="5" type="body"/>
          </p:nvPr>
        </p:nvSpPr>
        <p:spPr>
          <a:xfrm>
            <a:off x="484717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4" name="Google Shape;264;p31"/>
          <p:cNvSpPr txBox="1"/>
          <p:nvPr>
            <p:ph idx="6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65" name="Google Shape;265;p3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Break/Lunch Time">
  <p:cSld name="CUSTOM_6_1_1_1_3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2"/>
          <p:cNvSpPr/>
          <p:nvPr/>
        </p:nvSpPr>
        <p:spPr>
          <a:xfrm>
            <a:off x="4986225" y="125"/>
            <a:ext cx="4157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2"/>
          <p:cNvSpPr txBox="1"/>
          <p:nvPr>
            <p:ph type="title"/>
          </p:nvPr>
        </p:nvSpPr>
        <p:spPr>
          <a:xfrm>
            <a:off x="457200" y="1983900"/>
            <a:ext cx="2790600" cy="11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69" name="Google Shape;269;p32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70" name="Google Shape;270;p3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271" name="Google Shape;271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-info ">
  <p:cSld name="CUSTOM_12_1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3"/>
          <p:cNvSpPr/>
          <p:nvPr/>
        </p:nvSpPr>
        <p:spPr>
          <a:xfrm>
            <a:off x="5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</p:txBody>
      </p:sp>
      <p:sp>
        <p:nvSpPr>
          <p:cNvPr id="274" name="Google Shape;274;p33"/>
          <p:cNvSpPr txBox="1"/>
          <p:nvPr/>
        </p:nvSpPr>
        <p:spPr>
          <a:xfrm>
            <a:off x="320275" y="257550"/>
            <a:ext cx="4251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5" name="Google Shape;275;p33"/>
          <p:cNvSpPr txBox="1"/>
          <p:nvPr>
            <p:ph type="title"/>
          </p:nvPr>
        </p:nvSpPr>
        <p:spPr>
          <a:xfrm>
            <a:off x="45721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6" name="Google Shape;276;p33"/>
          <p:cNvSpPr txBox="1"/>
          <p:nvPr>
            <p:ph idx="2" type="title"/>
          </p:nvPr>
        </p:nvSpPr>
        <p:spPr>
          <a:xfrm>
            <a:off x="484717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77" name="Google Shape;277;p33"/>
          <p:cNvSpPr txBox="1"/>
          <p:nvPr>
            <p:ph idx="1" type="subTitle"/>
          </p:nvPr>
        </p:nvSpPr>
        <p:spPr>
          <a:xfrm>
            <a:off x="457200" y="1248100"/>
            <a:ext cx="39750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8" name="Google Shape;278;p33"/>
          <p:cNvSpPr txBox="1"/>
          <p:nvPr>
            <p:ph idx="3" type="body"/>
          </p:nvPr>
        </p:nvSpPr>
        <p:spPr>
          <a:xfrm>
            <a:off x="45832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9" name="Google Shape;279;p33"/>
          <p:cNvSpPr txBox="1"/>
          <p:nvPr>
            <p:ph idx="4" type="subTitle"/>
          </p:nvPr>
        </p:nvSpPr>
        <p:spPr>
          <a:xfrm>
            <a:off x="4864075" y="1248100"/>
            <a:ext cx="40173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80" name="Google Shape;280;p33"/>
          <p:cNvSpPr txBox="1"/>
          <p:nvPr>
            <p:ph idx="5" type="body"/>
          </p:nvPr>
        </p:nvSpPr>
        <p:spPr>
          <a:xfrm>
            <a:off x="484717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1" name="Google Shape;281;p3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Computer Exercise">
  <p:cSld name="TITLE_AND_BODY_1_2_2_2_1_1_1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rgbClr val="70B0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4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5" name="Google Shape;285;p34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6" name="Google Shape;286;p34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Computers Out: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7" name="Google Shape;287;p34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" name="Google Shape;288;p34"/>
          <p:cNvSpPr txBox="1"/>
          <p:nvPr>
            <p:ph idx="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</a:t>
            </a:r>
            <a:r>
              <a:rPr lang="en"/>
              <a:t>9</a:t>
            </a:r>
            <a:r>
              <a:rPr lang="en"/>
              <a:t> General Assembly</a:t>
            </a:r>
            <a:endParaRPr/>
          </a:p>
        </p:txBody>
      </p:sp>
      <p:pic>
        <p:nvPicPr>
          <p:cNvPr id="289" name="Google Shape;289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250" y="83889"/>
            <a:ext cx="847700" cy="712661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4"/>
          <p:cNvSpPr txBox="1"/>
          <p:nvPr>
            <p:ph idx="3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291" name="Google Shape;29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4"/>
          <p:cNvSpPr txBox="1"/>
          <p:nvPr>
            <p:ph idx="4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truction Notes">
  <p:cSld name="CUSTOM"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6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1" name="Google Shape;301;p36"/>
          <p:cNvSpPr txBox="1"/>
          <p:nvPr>
            <p:ph idx="1" type="body"/>
          </p:nvPr>
        </p:nvSpPr>
        <p:spPr>
          <a:xfrm>
            <a:off x="979500" y="1078375"/>
            <a:ext cx="7099500" cy="29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2" name="Google Shape;302;p36"/>
          <p:cNvSpPr/>
          <p:nvPr/>
        </p:nvSpPr>
        <p:spPr>
          <a:xfrm>
            <a:off x="8342625" y="4513775"/>
            <a:ext cx="5343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6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6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GA-Cog-900.png" id="305" name="Google Shape;305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r Palette">
  <p:cSld name="CUSTOM_13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7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7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0" name="Google Shape;310;p37"/>
          <p:cNvSpPr txBox="1"/>
          <p:nvPr/>
        </p:nvSpPr>
        <p:spPr>
          <a:xfrm>
            <a:off x="979500" y="91871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Primary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1" name="Google Shape;311;p37"/>
          <p:cNvSpPr txBox="1"/>
          <p:nvPr/>
        </p:nvSpPr>
        <p:spPr>
          <a:xfrm>
            <a:off x="3108300" y="283325"/>
            <a:ext cx="55785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On this slide you will find the GA color palette. These colors can be accessed under the shape, fill, and text palettes under the "Theme" section.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2" name="Google Shape;312;p37"/>
          <p:cNvSpPr txBox="1"/>
          <p:nvPr/>
        </p:nvSpPr>
        <p:spPr>
          <a:xfrm>
            <a:off x="979500" y="280375"/>
            <a:ext cx="236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Color Palette</a:t>
            </a:r>
            <a:endParaRPr b="1" sz="2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3" name="Google Shape;313;p37"/>
          <p:cNvSpPr/>
          <p:nvPr/>
        </p:nvSpPr>
        <p:spPr>
          <a:xfrm>
            <a:off x="1086475" y="1338944"/>
            <a:ext cx="1030500" cy="1030500"/>
          </a:xfrm>
          <a:prstGeom prst="ellipse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RED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#E41A23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4" name="Google Shape;314;p37"/>
          <p:cNvSpPr/>
          <p:nvPr/>
        </p:nvSpPr>
        <p:spPr>
          <a:xfrm>
            <a:off x="2345725" y="1338944"/>
            <a:ext cx="1030500" cy="10305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BLACK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#000000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5" name="Google Shape;315;p37"/>
          <p:cNvSpPr/>
          <p:nvPr/>
        </p:nvSpPr>
        <p:spPr>
          <a:xfrm>
            <a:off x="3604988" y="1338944"/>
            <a:ext cx="1030500" cy="1030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Proxima Nova"/>
                <a:ea typeface="Proxima Nova"/>
                <a:cs typeface="Proxima Nova"/>
                <a:sym typeface="Proxima Nova"/>
              </a:rPr>
              <a:t>WHITE</a:t>
            </a:r>
            <a:endParaRPr b="1"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#FFFFFF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6" name="Google Shape;316;p37"/>
          <p:cNvSpPr txBox="1"/>
          <p:nvPr/>
        </p:nvSpPr>
        <p:spPr>
          <a:xfrm>
            <a:off x="979500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Secondary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7" name="Google Shape;317;p37"/>
          <p:cNvSpPr/>
          <p:nvPr/>
        </p:nvSpPr>
        <p:spPr>
          <a:xfrm>
            <a:off x="2984925" y="3039674"/>
            <a:ext cx="874800" cy="874800"/>
          </a:xfrm>
          <a:prstGeom prst="ellipse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YELLOW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#FFDA00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8" name="Google Shape;318;p37"/>
          <p:cNvSpPr/>
          <p:nvPr/>
        </p:nvSpPr>
        <p:spPr>
          <a:xfrm>
            <a:off x="2039631" y="3039674"/>
            <a:ext cx="874800" cy="874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TEAL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</a:t>
            </a: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017990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9" name="Google Shape;319;p37"/>
          <p:cNvSpPr txBox="1"/>
          <p:nvPr/>
        </p:nvSpPr>
        <p:spPr>
          <a:xfrm>
            <a:off x="4148175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Tertiary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0" name="Google Shape;320;p37"/>
          <p:cNvSpPr/>
          <p:nvPr/>
        </p:nvSpPr>
        <p:spPr>
          <a:xfrm>
            <a:off x="1086479" y="3039675"/>
            <a:ext cx="874800" cy="874800"/>
          </a:xfrm>
          <a:prstGeom prst="ellipse">
            <a:avLst/>
          </a:prstGeom>
          <a:solidFill>
            <a:srgbClr val="00A7BD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#00A6BC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1" name="Google Shape;321;p37"/>
          <p:cNvSpPr/>
          <p:nvPr/>
        </p:nvSpPr>
        <p:spPr>
          <a:xfrm>
            <a:off x="4275066" y="3039675"/>
            <a:ext cx="810600" cy="810600"/>
          </a:xfrm>
          <a:prstGeom prst="ellipse">
            <a:avLst/>
          </a:prstGeom>
          <a:solidFill>
            <a:srgbClr val="70B0FA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#70AFF9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2" name="Google Shape;322;p37"/>
          <p:cNvSpPr/>
          <p:nvPr/>
        </p:nvSpPr>
        <p:spPr>
          <a:xfrm>
            <a:off x="5214357" y="3039675"/>
            <a:ext cx="810600" cy="810600"/>
          </a:xfrm>
          <a:prstGeom prst="ellipse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BLUE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#3D6BD3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3" name="Google Shape;323;p37"/>
          <p:cNvSpPr txBox="1"/>
          <p:nvPr/>
        </p:nvSpPr>
        <p:spPr>
          <a:xfrm>
            <a:off x="831625" y="4237900"/>
            <a:ext cx="80112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*When applying to charts and graphics, suggested color preference is to start from the left (Light Teal) and move over to the right (Blue). 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4" name="Google Shape;324;p37"/>
          <p:cNvSpPr txBox="1"/>
          <p:nvPr/>
        </p:nvSpPr>
        <p:spPr>
          <a:xfrm>
            <a:off x="949526" y="3214344"/>
            <a:ext cx="1148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TEAL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5" name="Google Shape;325;p37"/>
          <p:cNvSpPr txBox="1"/>
          <p:nvPr/>
        </p:nvSpPr>
        <p:spPr>
          <a:xfrm>
            <a:off x="4148175" y="3201525"/>
            <a:ext cx="10644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BLUE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6" name="Google Shape;326;p37"/>
          <p:cNvSpPr/>
          <p:nvPr/>
        </p:nvSpPr>
        <p:spPr>
          <a:xfrm>
            <a:off x="6308725" y="1063850"/>
            <a:ext cx="2115000" cy="23523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7"/>
          <p:cNvSpPr txBox="1"/>
          <p:nvPr/>
        </p:nvSpPr>
        <p:spPr>
          <a:xfrm>
            <a:off x="6244513" y="1047513"/>
            <a:ext cx="17499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Text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8" name="Google Shape;328;p37"/>
          <p:cNvSpPr txBox="1"/>
          <p:nvPr/>
        </p:nvSpPr>
        <p:spPr>
          <a:xfrm>
            <a:off x="6357625" y="1403275"/>
            <a:ext cx="2017200" cy="16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Text should ONLY appear in black or white. Use this page as a guide for which text color to use against a background color </a:t>
            </a:r>
            <a:r>
              <a:rPr i="1" lang="en" sz="1200">
                <a:latin typeface="Proxima Nova"/>
                <a:ea typeface="Proxima Nova"/>
                <a:cs typeface="Proxima Nova"/>
                <a:sym typeface="Proxima Nova"/>
              </a:rPr>
              <a:t>for accessibility purposes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-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i.e. use </a:t>
            </a:r>
            <a:r>
              <a:rPr b="1" lang="en" sz="1200">
                <a:solidFill>
                  <a:srgbClr val="FFFFFF"/>
                </a:solidFill>
                <a:highlight>
                  <a:schemeClr val="dk1"/>
                </a:highlight>
                <a:latin typeface="Proxima Nova"/>
                <a:ea typeface="Proxima Nova"/>
                <a:cs typeface="Proxima Nova"/>
                <a:sym typeface="Proxima Nova"/>
              </a:rPr>
              <a:t>white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black background or </a:t>
            </a:r>
            <a:r>
              <a:rPr b="1" lang="en" sz="1200">
                <a:highlight>
                  <a:srgbClr val="FFDB00"/>
                </a:highlight>
                <a:latin typeface="Proxima Nova"/>
                <a:ea typeface="Proxima Nova"/>
                <a:cs typeface="Proxima Nova"/>
                <a:sym typeface="Proxima Nova"/>
              </a:rPr>
              <a:t>black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yellow background. 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29" name="Google Shape;329;p37"/>
          <p:cNvCxnSpPr/>
          <p:nvPr/>
        </p:nvCxnSpPr>
        <p:spPr>
          <a:xfrm>
            <a:off x="1080425" y="4157175"/>
            <a:ext cx="7665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hank You Slide_1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8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8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333" name="Google Shape;333;p38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34" name="Google Shape;334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8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8"/>
          <p:cNvSpPr txBox="1"/>
          <p:nvPr>
            <p:ph type="title"/>
          </p:nvPr>
        </p:nvSpPr>
        <p:spPr>
          <a:xfrm>
            <a:off x="457200" y="1777050"/>
            <a:ext cx="79671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7" name="Google Shape;337;p38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8" name="Google Shape;338;p38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9" name="Google Shape;33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0409" y="4392369"/>
            <a:ext cx="2469583" cy="465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  <p15:guide id="4" pos="5473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 showMasterSp="0">
  <p:cSld name="Thank You Slide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9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39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343" name="Google Shape;343;p39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44" name="Google Shape;344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9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39"/>
          <p:cNvSpPr txBox="1"/>
          <p:nvPr>
            <p:ph type="title"/>
          </p:nvPr>
        </p:nvSpPr>
        <p:spPr>
          <a:xfrm>
            <a:off x="457200" y="1777050"/>
            <a:ext cx="75519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" name="Google Shape;347;p39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" name="Google Shape;348;p39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with Sub-Title" showMasterSp="0">
  <p:cSld name="Thank You Slide_1_1_2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0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40"/>
          <p:cNvSpPr/>
          <p:nvPr/>
        </p:nvSpPr>
        <p:spPr>
          <a:xfrm>
            <a:off x="594360" y="1689700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0"/>
          <p:cNvSpPr txBox="1"/>
          <p:nvPr>
            <p:ph type="title"/>
          </p:nvPr>
        </p:nvSpPr>
        <p:spPr>
          <a:xfrm>
            <a:off x="457200" y="1777050"/>
            <a:ext cx="75519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4" name="Google Shape;354;p40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40"/>
          <p:cNvSpPr txBox="1"/>
          <p:nvPr>
            <p:ph idx="2" type="subTitle"/>
          </p:nvPr>
        </p:nvSpPr>
        <p:spPr>
          <a:xfrm>
            <a:off x="504300" y="240269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descr="GA-Cog-900.png" id="356" name="Google Shape;356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" showMasterSp="0">
  <p:cSld name="Thank You Slide_1_1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1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9" name="Google Shape;359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6400" y="1886175"/>
            <a:ext cx="1371199" cy="137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 showMasterSp="0">
  <p:cSld name="Thank You Slide_1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54" name="Google Shape;54;p5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5" name="Google Shape;55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5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5"/>
          <p:cNvSpPr txBox="1"/>
          <p:nvPr>
            <p:ph type="title"/>
          </p:nvPr>
        </p:nvSpPr>
        <p:spPr>
          <a:xfrm>
            <a:off x="457200" y="1777050"/>
            <a:ext cx="75519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5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5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" name="Google Shape;6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Basic: Title + Text">
  <p:cSld name="CUSTOM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2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362" name="Google Shape;362;p42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42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4" name="Google Shape;364;p42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65" name="Google Shape;365;p4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Only">
  <p:cSld name="CUSTOM_1_1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3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368" name="Google Shape;368;p43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3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70" name="Google Shape;370;p4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+ Subtitle">
  <p:cSld name="CUSTOM_1_1_1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4"/>
          <p:cNvSpPr txBox="1"/>
          <p:nvPr>
            <p:ph idx="1" type="body"/>
          </p:nvPr>
        </p:nvSpPr>
        <p:spPr>
          <a:xfrm>
            <a:off x="457200" y="1280725"/>
            <a:ext cx="8229600" cy="28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3" name="Google Shape;373;p44"/>
          <p:cNvSpPr txBox="1"/>
          <p:nvPr>
            <p:ph type="title"/>
          </p:nvPr>
        </p:nvSpPr>
        <p:spPr>
          <a:xfrm>
            <a:off x="457200" y="30480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374" name="Google Shape;374;p44"/>
          <p:cNvSpPr txBox="1"/>
          <p:nvPr>
            <p:ph idx="2" type="subTitle"/>
          </p:nvPr>
        </p:nvSpPr>
        <p:spPr>
          <a:xfrm>
            <a:off x="457200" y="582550"/>
            <a:ext cx="83055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4pPr>
            <a:lvl5pPr lvl="4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5pPr>
            <a:lvl6pPr lvl="5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6pPr>
            <a:lvl7pPr lvl="6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7pPr>
            <a:lvl8pPr lvl="7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8pPr>
            <a:lvl9pPr lvl="8">
              <a:spcBef>
                <a:spcPts val="1600"/>
              </a:spcBef>
              <a:spcAft>
                <a:spcPts val="1600"/>
              </a:spcAft>
              <a:buSzPts val="1200"/>
              <a:buNone/>
              <a:defRPr b="1"/>
            </a:lvl9pPr>
          </a:lstStyle>
          <a:p/>
        </p:txBody>
      </p:sp>
      <p:sp>
        <p:nvSpPr>
          <p:cNvPr id="375" name="Google Shape;375;p44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4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77" name="Google Shape;377;p4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Blank">
  <p:cSld name="CUSTOM_8_1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5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80" name="Google Shape;380;p4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">
  <p:cSld name="CUSTOM_4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2" name="Google Shape;382;p46"/>
          <p:cNvCxnSpPr/>
          <p:nvPr/>
        </p:nvCxnSpPr>
        <p:spPr>
          <a:xfrm>
            <a:off x="139972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p46"/>
          <p:cNvCxnSpPr/>
          <p:nvPr/>
        </p:nvCxnSpPr>
        <p:spPr>
          <a:xfrm>
            <a:off x="491397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4" name="Google Shape;384;p46"/>
          <p:cNvSpPr txBox="1"/>
          <p:nvPr/>
        </p:nvSpPr>
        <p:spPr>
          <a:xfrm>
            <a:off x="4057900" y="1301188"/>
            <a:ext cx="8361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rPr>
              <a:t>“</a:t>
            </a:r>
            <a:endParaRPr sz="7200">
              <a:solidFill>
                <a:schemeClr val="l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5" name="Google Shape;385;p46"/>
          <p:cNvSpPr txBox="1"/>
          <p:nvPr>
            <p:ph type="title"/>
          </p:nvPr>
        </p:nvSpPr>
        <p:spPr>
          <a:xfrm>
            <a:off x="1403050" y="2027913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6" name="Google Shape;386;p46"/>
          <p:cNvSpPr txBox="1"/>
          <p:nvPr>
            <p:ph idx="1" type="subTitle"/>
          </p:nvPr>
        </p:nvSpPr>
        <p:spPr>
          <a:xfrm>
            <a:off x="2249725" y="3285818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dk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7" name="Google Shape;387;p4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88" name="Google Shape;388;p4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 + Headshot">
  <p:cSld name="CUSTOM_4_2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7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E41A2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1" name="Google Shape;391;p47"/>
          <p:cNvSpPr txBox="1"/>
          <p:nvPr>
            <p:ph idx="1" type="subTitle"/>
          </p:nvPr>
        </p:nvSpPr>
        <p:spPr>
          <a:xfrm>
            <a:off x="2249725" y="3220006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E51B24"/>
                </a:solidFill>
              </a:defRPr>
            </a:lvl9pPr>
          </a:lstStyle>
          <a:p/>
        </p:txBody>
      </p:sp>
      <p:sp>
        <p:nvSpPr>
          <p:cNvPr id="392" name="Google Shape;392;p47"/>
          <p:cNvSpPr/>
          <p:nvPr/>
        </p:nvSpPr>
        <p:spPr>
          <a:xfrm>
            <a:off x="4047013" y="1247650"/>
            <a:ext cx="881100" cy="8811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Headshot goes here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93" name="Google Shape;393;p47"/>
          <p:cNvCxnSpPr/>
          <p:nvPr/>
        </p:nvCxnSpPr>
        <p:spPr>
          <a:xfrm>
            <a:off x="13997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47"/>
          <p:cNvCxnSpPr/>
          <p:nvPr/>
        </p:nvCxnSpPr>
        <p:spPr>
          <a:xfrm>
            <a:off x="51034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5" name="Google Shape;395;p4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- No Attribution">
  <p:cSld name="CUSTOM_4_1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7" name="Google Shape;397;p48"/>
          <p:cNvCxnSpPr/>
          <p:nvPr/>
        </p:nvCxnSpPr>
        <p:spPr>
          <a:xfrm>
            <a:off x="1678950" y="1863425"/>
            <a:ext cx="57861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8" name="Google Shape;398;p48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9" name="Google Shape;399;p48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00" name="Google Shape;400;p4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Black">
  <p:cSld name="CUSTOM_6_1_1_1_1_1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9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9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9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405" name="Google Shape;405;p49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9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GA-Cog-900.png" id="407" name="Google Shape;407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4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Red">
  <p:cSld name="CUSTOM_6_1_1_1_1_1_1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0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50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50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413" name="Google Shape;413;p50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50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415" name="Google Shape;415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5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 + Timer">
  <p:cSld name="TITLE_AND_BODY_1_2_2_2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1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51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0" name="Google Shape;420;p51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1" name="Google Shape;421;p51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2" name="Google Shape;422;p51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423" name="Google Shape;423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51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425" name="Google Shape;42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51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27" name="Google Shape;427;p51"/>
          <p:cNvSpPr txBox="1"/>
          <p:nvPr>
            <p:ph idx="4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with Sub-Title" showMasterSp="0">
  <p:cSld name="Thank You Slide_1_1_2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6"/>
          <p:cNvSpPr/>
          <p:nvPr/>
        </p:nvSpPr>
        <p:spPr>
          <a:xfrm>
            <a:off x="594360" y="1689700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6"/>
          <p:cNvSpPr txBox="1"/>
          <p:nvPr>
            <p:ph type="title"/>
          </p:nvPr>
        </p:nvSpPr>
        <p:spPr>
          <a:xfrm>
            <a:off x="457200" y="1777050"/>
            <a:ext cx="75519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6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6"/>
          <p:cNvSpPr txBox="1"/>
          <p:nvPr>
            <p:ph idx="2" type="subTitle"/>
          </p:nvPr>
        </p:nvSpPr>
        <p:spPr>
          <a:xfrm>
            <a:off x="504300" y="240269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descr="GA-Cog-900.png" id="67" name="Google Shape;6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">
  <p:cSld name="TITLE_AND_BODY_1_2_2_2_2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2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0" name="Google Shape;430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52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Google Shape;432;p52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3" name="Google Shape;433;p52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4" name="Google Shape;434;p52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5" name="Google Shape;435;p52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36" name="Google Shape;436;p52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 + Timer">
  <p:cSld name="TITLE_AND_BODY_1_2_2_2_1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3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53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0" name="Google Shape;440;p53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1" name="Google Shape;441;p53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442" name="Google Shape;442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53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444" name="Google Shape;44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53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46" name="Google Shape;446;p5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">
  <p:cSld name="TITLE_AND_BODY_1_2_2_2_1_2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4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54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0" name="Google Shape;450;p54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54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452" name="Google Shape;452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54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54" name="Google Shape;454;p5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 + Timer">
  <p:cSld name="TITLE_AND_BODY_1_2_2_2_1_1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5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55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8" name="Google Shape;458;p55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9" name="Google Shape;459;p55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460" name="Google Shape;460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55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462" name="Google Shape;46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55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64" name="Google Shape;464;p5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">
  <p:cSld name="TITLE_AND_BODY_1_2_2_2_1_1_4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6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56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8" name="Google Shape;468;p56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9" name="Google Shape;469;p56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470" name="Google Shape;470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5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72" name="Google Shape;472;p5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 + Timer">
  <p:cSld name="TITLE_AND_BODY_1_2_2_2_1_1_1_1_1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7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57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6" name="Google Shape;476;p57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7" name="Google Shape;477;p57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478" name="Google Shape;478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57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480" name="Google Shape;48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57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82" name="Google Shape;482;p5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">
  <p:cSld name="TITLE_AND_BODY_1_2_2_2_1_1_1_1_1_1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8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58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6" name="Google Shape;486;p58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7" name="Google Shape;487;p58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488" name="Google Shape;488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5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90" name="Google Shape;490;p5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uided Walk-Through + Timer">
  <p:cSld name="TITLE_AND_BODY_1_2_2_2_1_1_1_1_2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9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59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4" name="Google Shape;494;p59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5" name="Google Shape;495;p59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Guided Walk-Through: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6" name="Google Shape;496;p59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497" name="Google Shape;497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275" y="138892"/>
            <a:ext cx="840674" cy="6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59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99" name="Google Shape;499;p59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  <p:sp>
        <p:nvSpPr>
          <p:cNvPr id="500" name="Google Shape;500;p59"/>
          <p:cNvSpPr txBox="1"/>
          <p:nvPr>
            <p:ph idx="4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501" name="Google Shape;50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uided Walk-Through">
  <p:cSld name="TITLE_AND_BODY_1_2_2_2_1_1_1_1_2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0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60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5" name="Google Shape;505;p60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06" name="Google Shape;506;p60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Guided Walk-Through: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7" name="Google Shape;507;p60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508" name="Google Shape;508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275" y="138892"/>
            <a:ext cx="840674" cy="6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60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10" name="Google Shape;510;p60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Example or case study">
  <p:cSld name="BLANK_2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1"/>
          <p:cNvSpPr/>
          <p:nvPr/>
        </p:nvSpPr>
        <p:spPr>
          <a:xfrm>
            <a:off x="275" y="-4750"/>
            <a:ext cx="9144000" cy="801300"/>
          </a:xfrm>
          <a:prstGeom prst="rect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61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4" name="Google Shape;514;p61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Real Cases: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15" name="Google Shape;515;p61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16" name="Google Shape;516;p61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17" name="Google Shape;517;p6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  <p:pic>
        <p:nvPicPr>
          <p:cNvPr id="518" name="Google Shape;518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551" y="44311"/>
            <a:ext cx="573576" cy="703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" showMasterSp="0">
  <p:cSld name="Thank You Slide_1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6400" y="1886175"/>
            <a:ext cx="1371199" cy="137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Trivia">
  <p:cSld name="TITLE_AND_BODY_2">
    <p:bg>
      <p:bgPr>
        <a:solidFill>
          <a:srgbClr val="222222"/>
        </a:soli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2"/>
          <p:cNvSpPr txBox="1"/>
          <p:nvPr>
            <p:ph idx="1" type="subTitle"/>
          </p:nvPr>
        </p:nvSpPr>
        <p:spPr>
          <a:xfrm>
            <a:off x="7880125" y="401625"/>
            <a:ext cx="917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521" name="Google Shape;521;p6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09050" y="457200"/>
            <a:ext cx="207950" cy="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62"/>
          <p:cNvSpPr txBox="1"/>
          <p:nvPr>
            <p:ph type="title"/>
          </p:nvPr>
        </p:nvSpPr>
        <p:spPr>
          <a:xfrm>
            <a:off x="457200" y="280375"/>
            <a:ext cx="706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23" name="Google Shape;523;p62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62"/>
          <p:cNvSpPr txBox="1"/>
          <p:nvPr>
            <p:ph idx="2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25" name="Google Shape;525;p62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6" name="Google Shape;526;p6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Section Summary">
  <p:cSld name="TITLE_AND_BODY_2_1">
    <p:bg>
      <p:bgPr>
        <a:solidFill>
          <a:srgbClr val="FFFFFF"/>
        </a:solid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3"/>
          <p:cNvSpPr/>
          <p:nvPr/>
        </p:nvSpPr>
        <p:spPr>
          <a:xfrm>
            <a:off x="-24750" y="-37475"/>
            <a:ext cx="9211200" cy="11832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63"/>
          <p:cNvSpPr/>
          <p:nvPr/>
        </p:nvSpPr>
        <p:spPr>
          <a:xfrm>
            <a:off x="564165" y="510787"/>
            <a:ext cx="302700" cy="5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63"/>
          <p:cNvSpPr txBox="1"/>
          <p:nvPr>
            <p:ph type="title"/>
          </p:nvPr>
        </p:nvSpPr>
        <p:spPr>
          <a:xfrm>
            <a:off x="457200" y="536200"/>
            <a:ext cx="67260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1" name="Google Shape;531;p63"/>
          <p:cNvSpPr txBox="1"/>
          <p:nvPr>
            <p:ph idx="1" type="subTitle"/>
          </p:nvPr>
        </p:nvSpPr>
        <p:spPr>
          <a:xfrm>
            <a:off x="457200" y="52718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63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3" name="Google Shape;533;p6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Split-info ">
  <p:cSld name="CUSTOM_12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4"/>
          <p:cNvSpPr/>
          <p:nvPr/>
        </p:nvSpPr>
        <p:spPr>
          <a:xfrm>
            <a:off x="50" y="0"/>
            <a:ext cx="4572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</p:txBody>
      </p:sp>
      <p:sp>
        <p:nvSpPr>
          <p:cNvPr id="536" name="Google Shape;536;p64"/>
          <p:cNvSpPr txBox="1"/>
          <p:nvPr/>
        </p:nvSpPr>
        <p:spPr>
          <a:xfrm>
            <a:off x="320275" y="257550"/>
            <a:ext cx="4251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37" name="Google Shape;537;p64"/>
          <p:cNvSpPr txBox="1"/>
          <p:nvPr>
            <p:ph type="title"/>
          </p:nvPr>
        </p:nvSpPr>
        <p:spPr>
          <a:xfrm>
            <a:off x="45721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8" name="Google Shape;538;p64"/>
          <p:cNvSpPr txBox="1"/>
          <p:nvPr>
            <p:ph idx="2" type="title"/>
          </p:nvPr>
        </p:nvSpPr>
        <p:spPr>
          <a:xfrm>
            <a:off x="484717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539" name="Google Shape;539;p64"/>
          <p:cNvSpPr txBox="1"/>
          <p:nvPr>
            <p:ph idx="1" type="subTitle"/>
          </p:nvPr>
        </p:nvSpPr>
        <p:spPr>
          <a:xfrm>
            <a:off x="457200" y="1248100"/>
            <a:ext cx="39750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0" name="Google Shape;540;p64"/>
          <p:cNvSpPr txBox="1"/>
          <p:nvPr>
            <p:ph idx="3" type="body"/>
          </p:nvPr>
        </p:nvSpPr>
        <p:spPr>
          <a:xfrm>
            <a:off x="45832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1" name="Google Shape;541;p64"/>
          <p:cNvSpPr txBox="1"/>
          <p:nvPr>
            <p:ph idx="4" type="subTitle"/>
          </p:nvPr>
        </p:nvSpPr>
        <p:spPr>
          <a:xfrm>
            <a:off x="4864075" y="1248100"/>
            <a:ext cx="40173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42" name="Google Shape;542;p64"/>
          <p:cNvSpPr txBox="1"/>
          <p:nvPr>
            <p:ph idx="5" type="body"/>
          </p:nvPr>
        </p:nvSpPr>
        <p:spPr>
          <a:xfrm>
            <a:off x="484717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43" name="Google Shape;543;p64"/>
          <p:cNvSpPr txBox="1"/>
          <p:nvPr>
            <p:ph idx="6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44" name="Google Shape;544;p6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Break/Lunch Time">
  <p:cSld name="CUSTOM_6_1_1_1_3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/>
          <p:nvPr/>
        </p:nvSpPr>
        <p:spPr>
          <a:xfrm>
            <a:off x="4986225" y="125"/>
            <a:ext cx="4157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65"/>
          <p:cNvSpPr txBox="1"/>
          <p:nvPr>
            <p:ph type="title"/>
          </p:nvPr>
        </p:nvSpPr>
        <p:spPr>
          <a:xfrm>
            <a:off x="457200" y="1983900"/>
            <a:ext cx="2790600" cy="11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48" name="Google Shape;548;p65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49" name="Google Shape;549;p6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</a:t>
            </a:r>
            <a:r>
              <a:rPr lang="en"/>
              <a:t>1</a:t>
            </a:r>
            <a:r>
              <a:rPr lang="en"/>
              <a:t> General Assembly</a:t>
            </a:r>
            <a:endParaRPr/>
          </a:p>
        </p:txBody>
      </p:sp>
      <p:pic>
        <p:nvPicPr>
          <p:cNvPr id="550" name="Google Shape;550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3" name="Google Shape;553;p6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54" name="Google Shape;554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truction Notes">
  <p:cSld name="CUSTOM">
    <p:bg>
      <p:bgPr>
        <a:solidFill>
          <a:schemeClr val="lt1"/>
        </a:solidFill>
      </p:bgPr>
    </p:bg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8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3" name="Google Shape;563;p68"/>
          <p:cNvSpPr/>
          <p:nvPr/>
        </p:nvSpPr>
        <p:spPr>
          <a:xfrm>
            <a:off x="8342625" y="4513775"/>
            <a:ext cx="5343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68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68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GA-Cog-900.png" id="566" name="Google Shape;566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68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r Palette">
  <p:cSld name="CUSTOM_13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69"/>
          <p:cNvSpPr/>
          <p:nvPr/>
        </p:nvSpPr>
        <p:spPr>
          <a:xfrm>
            <a:off x="-20550" y="-31500"/>
            <a:ext cx="616500" cy="52065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69"/>
          <p:cNvSpPr txBox="1"/>
          <p:nvPr/>
        </p:nvSpPr>
        <p:spPr>
          <a:xfrm rot="-5400000">
            <a:off x="-2186700" y="2323498"/>
            <a:ext cx="494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PRESENTER USE ONLY 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1" name="Google Shape;571;p69"/>
          <p:cNvSpPr txBox="1"/>
          <p:nvPr/>
        </p:nvSpPr>
        <p:spPr>
          <a:xfrm>
            <a:off x="979500" y="91871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Primary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2" name="Google Shape;572;p69"/>
          <p:cNvSpPr txBox="1"/>
          <p:nvPr/>
        </p:nvSpPr>
        <p:spPr>
          <a:xfrm>
            <a:off x="3108300" y="283325"/>
            <a:ext cx="55785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On this slide you will find the GA color palette. These colors can be accessed under the shape, fill, and text palettes under the "Theme" section.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3" name="Google Shape;573;p69"/>
          <p:cNvSpPr txBox="1"/>
          <p:nvPr/>
        </p:nvSpPr>
        <p:spPr>
          <a:xfrm>
            <a:off x="979500" y="280375"/>
            <a:ext cx="236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Color Palette</a:t>
            </a:r>
            <a:endParaRPr b="1" sz="2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4" name="Google Shape;574;p69"/>
          <p:cNvSpPr/>
          <p:nvPr/>
        </p:nvSpPr>
        <p:spPr>
          <a:xfrm>
            <a:off x="1086475" y="1338944"/>
            <a:ext cx="1030500" cy="1030500"/>
          </a:xfrm>
          <a:prstGeom prst="ellipse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RED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#E41A23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5" name="Google Shape;575;p69"/>
          <p:cNvSpPr/>
          <p:nvPr/>
        </p:nvSpPr>
        <p:spPr>
          <a:xfrm>
            <a:off x="2345725" y="1338944"/>
            <a:ext cx="1030500" cy="10305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BLACK</a:t>
            </a:r>
            <a:endParaRPr b="1"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#000000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6" name="Google Shape;576;p69"/>
          <p:cNvSpPr/>
          <p:nvPr/>
        </p:nvSpPr>
        <p:spPr>
          <a:xfrm>
            <a:off x="3604988" y="1338944"/>
            <a:ext cx="1030500" cy="1030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Proxima Nova"/>
                <a:ea typeface="Proxima Nova"/>
                <a:cs typeface="Proxima Nova"/>
                <a:sym typeface="Proxima Nova"/>
              </a:rPr>
              <a:t>WHITE</a:t>
            </a:r>
            <a:endParaRPr b="1"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#FFFFFF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7" name="Google Shape;577;p69"/>
          <p:cNvSpPr txBox="1"/>
          <p:nvPr/>
        </p:nvSpPr>
        <p:spPr>
          <a:xfrm>
            <a:off x="979500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Secondary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8" name="Google Shape;578;p69"/>
          <p:cNvSpPr/>
          <p:nvPr/>
        </p:nvSpPr>
        <p:spPr>
          <a:xfrm>
            <a:off x="2984925" y="3039674"/>
            <a:ext cx="874800" cy="874800"/>
          </a:xfrm>
          <a:prstGeom prst="ellipse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YELLOW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#FFDA00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9" name="Google Shape;579;p69"/>
          <p:cNvSpPr/>
          <p:nvPr/>
        </p:nvSpPr>
        <p:spPr>
          <a:xfrm>
            <a:off x="2039631" y="3039674"/>
            <a:ext cx="874800" cy="874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TEAL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</a:t>
            </a: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017990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0" name="Google Shape;580;p69"/>
          <p:cNvSpPr txBox="1"/>
          <p:nvPr/>
        </p:nvSpPr>
        <p:spPr>
          <a:xfrm>
            <a:off x="4148175" y="2570363"/>
            <a:ext cx="2607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Tertiary Colors*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1" name="Google Shape;581;p69"/>
          <p:cNvSpPr/>
          <p:nvPr/>
        </p:nvSpPr>
        <p:spPr>
          <a:xfrm>
            <a:off x="1086479" y="3039675"/>
            <a:ext cx="874800" cy="874800"/>
          </a:xfrm>
          <a:prstGeom prst="ellipse">
            <a:avLst/>
          </a:prstGeom>
          <a:solidFill>
            <a:srgbClr val="00A7BD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#00A6BC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2" name="Google Shape;582;p69"/>
          <p:cNvSpPr/>
          <p:nvPr/>
        </p:nvSpPr>
        <p:spPr>
          <a:xfrm>
            <a:off x="4275066" y="3039675"/>
            <a:ext cx="810600" cy="810600"/>
          </a:xfrm>
          <a:prstGeom prst="ellipse">
            <a:avLst/>
          </a:prstGeom>
          <a:solidFill>
            <a:srgbClr val="70B0FA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#70AFF9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3" name="Google Shape;583;p69"/>
          <p:cNvSpPr/>
          <p:nvPr/>
        </p:nvSpPr>
        <p:spPr>
          <a:xfrm>
            <a:off x="5214357" y="3039675"/>
            <a:ext cx="810600" cy="810600"/>
          </a:xfrm>
          <a:prstGeom prst="ellipse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BLUE</a:t>
            </a:r>
            <a:endParaRPr b="1"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#3D6BD3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4" name="Google Shape;584;p69"/>
          <p:cNvSpPr txBox="1"/>
          <p:nvPr/>
        </p:nvSpPr>
        <p:spPr>
          <a:xfrm>
            <a:off x="831625" y="4237900"/>
            <a:ext cx="80112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*When applying to charts and graphics, suggested color preference is to start from the left (Light Teal) and move over to the right (Blue). 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5" name="Google Shape;585;p69"/>
          <p:cNvSpPr txBox="1"/>
          <p:nvPr/>
        </p:nvSpPr>
        <p:spPr>
          <a:xfrm>
            <a:off x="949526" y="3214344"/>
            <a:ext cx="1148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TEAL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6" name="Google Shape;586;p69"/>
          <p:cNvSpPr txBox="1"/>
          <p:nvPr/>
        </p:nvSpPr>
        <p:spPr>
          <a:xfrm>
            <a:off x="4148175" y="3201525"/>
            <a:ext cx="10644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Proxima Nova"/>
                <a:ea typeface="Proxima Nova"/>
                <a:cs typeface="Proxima Nova"/>
                <a:sym typeface="Proxima Nova"/>
              </a:rPr>
              <a:t>LIGHT BLUE</a:t>
            </a:r>
            <a:endParaRPr b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7" name="Google Shape;587;p69"/>
          <p:cNvSpPr/>
          <p:nvPr/>
        </p:nvSpPr>
        <p:spPr>
          <a:xfrm>
            <a:off x="6308725" y="1063850"/>
            <a:ext cx="2115000" cy="23523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69"/>
          <p:cNvSpPr txBox="1"/>
          <p:nvPr/>
        </p:nvSpPr>
        <p:spPr>
          <a:xfrm>
            <a:off x="6244513" y="1047513"/>
            <a:ext cx="17499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Text Colors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9" name="Google Shape;589;p69"/>
          <p:cNvSpPr txBox="1"/>
          <p:nvPr/>
        </p:nvSpPr>
        <p:spPr>
          <a:xfrm>
            <a:off x="6357625" y="1403275"/>
            <a:ext cx="2017200" cy="16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Text should ONLY appear in black or white. Use this page as a guide for which text color to use against a background color </a:t>
            </a:r>
            <a:r>
              <a:rPr i="1" lang="en" sz="1200">
                <a:latin typeface="Proxima Nova"/>
                <a:ea typeface="Proxima Nova"/>
                <a:cs typeface="Proxima Nova"/>
                <a:sym typeface="Proxima Nova"/>
              </a:rPr>
              <a:t>for accessibility purposes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-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i.e. use </a:t>
            </a:r>
            <a:r>
              <a:rPr b="1" lang="en" sz="1200">
                <a:solidFill>
                  <a:srgbClr val="FFFFFF"/>
                </a:solidFill>
                <a:highlight>
                  <a:schemeClr val="dk1"/>
                </a:highlight>
                <a:latin typeface="Proxima Nova"/>
                <a:ea typeface="Proxima Nova"/>
                <a:cs typeface="Proxima Nova"/>
                <a:sym typeface="Proxima Nova"/>
              </a:rPr>
              <a:t>white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black background or </a:t>
            </a:r>
            <a:r>
              <a:rPr b="1" lang="en" sz="1200">
                <a:highlight>
                  <a:srgbClr val="FFDB00"/>
                </a:highlight>
                <a:latin typeface="Proxima Nova"/>
                <a:ea typeface="Proxima Nova"/>
                <a:cs typeface="Proxima Nova"/>
                <a:sym typeface="Proxima Nova"/>
              </a:rPr>
              <a:t>black text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 on a yellow background. 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590" name="Google Shape;590;p69"/>
          <p:cNvCxnSpPr/>
          <p:nvPr/>
        </p:nvCxnSpPr>
        <p:spPr>
          <a:xfrm>
            <a:off x="1080425" y="4157175"/>
            <a:ext cx="7665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hank You Slide_1"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70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70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594" name="Google Shape;594;p70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95" name="Google Shape;595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70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70"/>
          <p:cNvSpPr txBox="1"/>
          <p:nvPr>
            <p:ph type="title"/>
          </p:nvPr>
        </p:nvSpPr>
        <p:spPr>
          <a:xfrm>
            <a:off x="457200" y="1777050"/>
            <a:ext cx="79671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8" name="Google Shape;598;p70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9" name="Google Shape;599;p70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0" name="Google Shape;60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0409" y="4392369"/>
            <a:ext cx="2469583" cy="465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  <p15:guide id="4" pos="5473">
          <p15:clr>
            <a:srgbClr val="F9AD4C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 showMasterSp="0">
  <p:cSld name="Thank You Slide_1_1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71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71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604" name="Google Shape;604;p71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05" name="Google Shape;605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71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71"/>
          <p:cNvSpPr txBox="1"/>
          <p:nvPr>
            <p:ph type="title"/>
          </p:nvPr>
        </p:nvSpPr>
        <p:spPr>
          <a:xfrm>
            <a:off x="457200" y="1777050"/>
            <a:ext cx="75519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8" name="Google Shape;608;p71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9" name="Google Shape;609;p71"/>
          <p:cNvSpPr/>
          <p:nvPr/>
        </p:nvSpPr>
        <p:spPr>
          <a:xfrm>
            <a:off x="597150" y="1694545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0" name="Google Shape;610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with Sub-Title" showMasterSp="0">
  <p:cSld name="Thank You Slide_1_1_2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72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72"/>
          <p:cNvSpPr/>
          <p:nvPr/>
        </p:nvSpPr>
        <p:spPr>
          <a:xfrm>
            <a:off x="594360" y="1689700"/>
            <a:ext cx="440100" cy="8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72"/>
          <p:cNvSpPr txBox="1"/>
          <p:nvPr>
            <p:ph type="title"/>
          </p:nvPr>
        </p:nvSpPr>
        <p:spPr>
          <a:xfrm>
            <a:off x="457200" y="1777050"/>
            <a:ext cx="75519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5" name="Google Shape;615;p72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6" name="Google Shape;616;p72"/>
          <p:cNvSpPr txBox="1"/>
          <p:nvPr>
            <p:ph idx="2" type="subTitle"/>
          </p:nvPr>
        </p:nvSpPr>
        <p:spPr>
          <a:xfrm>
            <a:off x="504300" y="240269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descr="GA-Cog-900.png" id="617" name="Google Shape;617;p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Basic: Title + Text">
  <p:cSld name="CUSTOM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73" name="Google Shape;73;p8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8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5" name="Google Shape;75;p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6" name="Google Shape;76;p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" showMasterSp="0">
  <p:cSld name="Thank You Slide_1_1_1"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73"/>
          <p:cNvSpPr/>
          <p:nvPr/>
        </p:nvSpPr>
        <p:spPr>
          <a:xfrm>
            <a:off x="-54800" y="-29400"/>
            <a:ext cx="9252600" cy="52047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0" name="Google Shape;620;p7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6400" y="1886175"/>
            <a:ext cx="1371199" cy="137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Basic: Title + Text">
  <p:cSld name="CUSTOM_1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74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623" name="Google Shape;623;p74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74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25" name="Google Shape;625;p74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26" name="Google Shape;626;p7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Only">
  <p:cSld name="CUSTOM_1_1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75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629" name="Google Shape;629;p75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75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31" name="Google Shape;631;p7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+ Subtitle">
  <p:cSld name="CUSTOM_1_1_1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76"/>
          <p:cNvSpPr txBox="1"/>
          <p:nvPr>
            <p:ph type="title"/>
          </p:nvPr>
        </p:nvSpPr>
        <p:spPr>
          <a:xfrm>
            <a:off x="457200" y="30480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634" name="Google Shape;634;p76"/>
          <p:cNvSpPr txBox="1"/>
          <p:nvPr>
            <p:ph idx="1" type="subTitle"/>
          </p:nvPr>
        </p:nvSpPr>
        <p:spPr>
          <a:xfrm>
            <a:off x="457200" y="582550"/>
            <a:ext cx="83055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4pPr>
            <a:lvl5pPr lvl="4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5pPr>
            <a:lvl6pPr lvl="5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6pPr>
            <a:lvl7pPr lvl="6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7pPr>
            <a:lvl8pPr lvl="7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8pPr>
            <a:lvl9pPr lvl="8">
              <a:spcBef>
                <a:spcPts val="1600"/>
              </a:spcBef>
              <a:spcAft>
                <a:spcPts val="1600"/>
              </a:spcAft>
              <a:buSzPts val="1200"/>
              <a:buNone/>
              <a:defRPr b="1"/>
            </a:lvl9pPr>
          </a:lstStyle>
          <a:p/>
        </p:txBody>
      </p:sp>
      <p:sp>
        <p:nvSpPr>
          <p:cNvPr id="635" name="Google Shape;635;p76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7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37" name="Google Shape;637;p7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sp>
        <p:nvSpPr>
          <p:cNvPr id="638" name="Google Shape;638;p76"/>
          <p:cNvSpPr txBox="1"/>
          <p:nvPr>
            <p:ph idx="3" type="body"/>
          </p:nvPr>
        </p:nvSpPr>
        <p:spPr>
          <a:xfrm>
            <a:off x="457200" y="1280725"/>
            <a:ext cx="8229600" cy="28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Blank">
  <p:cSld name="CUSTOM_8_1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7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sp>
        <p:nvSpPr>
          <p:cNvPr id="641" name="Google Shape;641;p77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">
  <p:cSld name="CUSTOM_4"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3" name="Google Shape;643;p78"/>
          <p:cNvCxnSpPr/>
          <p:nvPr/>
        </p:nvCxnSpPr>
        <p:spPr>
          <a:xfrm>
            <a:off x="139972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78"/>
          <p:cNvCxnSpPr/>
          <p:nvPr/>
        </p:nvCxnSpPr>
        <p:spPr>
          <a:xfrm>
            <a:off x="4913975" y="1762588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5" name="Google Shape;645;p78"/>
          <p:cNvSpPr txBox="1"/>
          <p:nvPr/>
        </p:nvSpPr>
        <p:spPr>
          <a:xfrm>
            <a:off x="4057900" y="1301188"/>
            <a:ext cx="8361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rPr>
              <a:t>“</a:t>
            </a:r>
            <a:endParaRPr sz="7200">
              <a:solidFill>
                <a:schemeClr val="l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6" name="Google Shape;646;p78"/>
          <p:cNvSpPr txBox="1"/>
          <p:nvPr>
            <p:ph type="title"/>
          </p:nvPr>
        </p:nvSpPr>
        <p:spPr>
          <a:xfrm>
            <a:off x="1403050" y="2027913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7" name="Google Shape;647;p78"/>
          <p:cNvSpPr txBox="1"/>
          <p:nvPr>
            <p:ph idx="1" type="subTitle"/>
          </p:nvPr>
        </p:nvSpPr>
        <p:spPr>
          <a:xfrm>
            <a:off x="2249725" y="3285818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dk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8" name="Google Shape;648;p7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49" name="Google Shape;649;p7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 + Headshot">
  <p:cSld name="CUSTOM_4_2"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79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E41A2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2" name="Google Shape;652;p79"/>
          <p:cNvSpPr txBox="1"/>
          <p:nvPr>
            <p:ph idx="1" type="subTitle"/>
          </p:nvPr>
        </p:nvSpPr>
        <p:spPr>
          <a:xfrm>
            <a:off x="2249725" y="3220006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E51B24"/>
                </a:solidFill>
              </a:defRPr>
            </a:lvl9pPr>
          </a:lstStyle>
          <a:p/>
        </p:txBody>
      </p:sp>
      <p:sp>
        <p:nvSpPr>
          <p:cNvPr id="653" name="Google Shape;653;p7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</a:t>
            </a:r>
            <a:r>
              <a:rPr lang="en"/>
              <a:t>2020</a:t>
            </a:r>
            <a:r>
              <a:rPr lang="en"/>
              <a:t> General Assembly</a:t>
            </a:r>
            <a:endParaRPr/>
          </a:p>
        </p:txBody>
      </p:sp>
      <p:sp>
        <p:nvSpPr>
          <p:cNvPr id="654" name="Google Shape;654;p79"/>
          <p:cNvSpPr/>
          <p:nvPr/>
        </p:nvSpPr>
        <p:spPr>
          <a:xfrm>
            <a:off x="4047013" y="1247650"/>
            <a:ext cx="881100" cy="8811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Headshot goes here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55" name="Google Shape;655;p79"/>
          <p:cNvCxnSpPr/>
          <p:nvPr/>
        </p:nvCxnSpPr>
        <p:spPr>
          <a:xfrm>
            <a:off x="13997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6" name="Google Shape;656;p79"/>
          <p:cNvCxnSpPr/>
          <p:nvPr/>
        </p:nvCxnSpPr>
        <p:spPr>
          <a:xfrm>
            <a:off x="5103425" y="1762588"/>
            <a:ext cx="24720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Quote - No Attribution">
  <p:cSld name="CUSTOM_4_1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8" name="Google Shape;658;p80"/>
          <p:cNvCxnSpPr/>
          <p:nvPr/>
        </p:nvCxnSpPr>
        <p:spPr>
          <a:xfrm>
            <a:off x="1678950" y="1863425"/>
            <a:ext cx="57861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9" name="Google Shape;659;p80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0" name="Google Shape;660;p80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61" name="Google Shape;661;p8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Black">
  <p:cSld name="CUSTOM_6_1_1_1_1_1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81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81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81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666" name="Google Shape;666;p81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81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68" name="Google Shape;668;p8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descr="GA-Cog-900.png" id="669" name="Google Shape;669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Horizontal Color Block Red">
  <p:cSld name="CUSTOM_6_1_1_1_1_1_1"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82"/>
          <p:cNvSpPr/>
          <p:nvPr/>
        </p:nvSpPr>
        <p:spPr>
          <a:xfrm>
            <a:off x="0" y="2540700"/>
            <a:ext cx="9144000" cy="26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82"/>
          <p:cNvSpPr txBox="1"/>
          <p:nvPr/>
        </p:nvSpPr>
        <p:spPr>
          <a:xfrm>
            <a:off x="442475" y="1106825"/>
            <a:ext cx="54654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82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674" name="Google Shape;674;p82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82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76" name="Google Shape;676;p8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677" name="Google Shape;677;p8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Only">
  <p:cSld name="CUSTOM_1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/>
          <p:nvPr>
            <p:ph type="title"/>
          </p:nvPr>
        </p:nvSpPr>
        <p:spPr>
          <a:xfrm>
            <a:off x="457200" y="28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79" name="Google Shape;79;p9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1" name="Google Shape;81;p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 + Timer">
  <p:cSld name="TITLE_AND_BODY_1_2_2_2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83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83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1" name="Google Shape;681;p83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82" name="Google Shape;682;p83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3" name="Google Shape;683;p83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684" name="Google Shape;684;p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685" name="Google Shape;685;p83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686" name="Google Shape;686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83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88" name="Google Shape;688;p83"/>
          <p:cNvSpPr txBox="1"/>
          <p:nvPr>
            <p:ph idx="4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olo Activity">
  <p:cSld name="TITLE_AND_BODY_1_2_2_2_2"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4"/>
          <p:cNvSpPr/>
          <p:nvPr/>
        </p:nvSpPr>
        <p:spPr>
          <a:xfrm>
            <a:off x="125" y="50"/>
            <a:ext cx="9144000" cy="801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1" name="Google Shape;691;p8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10" y="167900"/>
            <a:ext cx="910027" cy="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p84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3" name="Google Shape;693;p84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4" name="Google Shape;694;p84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Solo Exercise: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95" name="Google Shape;695;p84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6" name="Google Shape;696;p84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97" name="Google Shape;697;p84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 + Timer">
  <p:cSld name="TITLE_AND_BODY_1_2_2_2_1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85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85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01" name="Google Shape;701;p85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2" name="Google Shape;702;p85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703" name="Google Shape;703;p8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704" name="Google Shape;704;p85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705" name="Google Shape;705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85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07" name="Google Shape;707;p8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Pairs Exercise">
  <p:cSld name="TITLE_AND_BODY_1_2_2_2_1_2"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86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86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Partner Exercise: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1" name="Google Shape;711;p86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2" name="Google Shape;712;p86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713" name="Google Shape;713;p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900" y="208811"/>
            <a:ext cx="872050" cy="589938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p8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15" name="Google Shape;715;p8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 + Timer">
  <p:cSld name="TITLE_AND_BODY_1_2_2_2_1_1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87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18" name="Google Shape;718;p87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9" name="Google Shape;719;p87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0" name="Google Shape;720;p87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21" name="Google Shape;721;p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722" name="Google Shape;722;p87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23" name="Google Shape;723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24" name="Google Shape;724;p87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25" name="Google Shape;725;p8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roup Exercise">
  <p:cSld name="TITLE_AND_BODY_1_2_2_2_1_1_4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88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8" name="Google Shape;728;p88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9" name="Google Shape;729;p88"/>
          <p:cNvSpPr txBox="1"/>
          <p:nvPr/>
        </p:nvSpPr>
        <p:spPr>
          <a:xfrm>
            <a:off x="119639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Group Exercise: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0" name="Google Shape;730;p88"/>
          <p:cNvSpPr txBox="1"/>
          <p:nvPr>
            <p:ph type="title"/>
          </p:nvPr>
        </p:nvSpPr>
        <p:spPr>
          <a:xfrm>
            <a:off x="119640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31" name="Google Shape;731;p8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75" y="137671"/>
            <a:ext cx="1155176" cy="6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8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33" name="Google Shape;733;p8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 + Timer">
  <p:cSld name="TITLE_AND_BODY_1_2_2_2_1_1_1_1_1"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89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89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37" name="Google Shape;737;p89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8" name="Google Shape;738;p89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739" name="Google Shape;739;p8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p89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pic>
        <p:nvPicPr>
          <p:cNvPr id="741" name="Google Shape;741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999" y="19910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89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43" name="Google Shape;743;p8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Discussion Prompt">
  <p:cSld name="TITLE_AND_BODY_1_2_2_2_1_1_1_1_1_1"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90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90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47" name="Google Shape;747;p90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Discussion: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8" name="Google Shape;748;p90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749" name="Google Shape;749;p9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75" y="215925"/>
            <a:ext cx="956009" cy="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90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51" name="Google Shape;751;p9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Guided Walk-Through">
  <p:cSld name="TITLE_AND_BODY_1_2_2_2_1_1_1_1_2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91"/>
          <p:cNvSpPr/>
          <p:nvPr/>
        </p:nvSpPr>
        <p:spPr>
          <a:xfrm>
            <a:off x="125" y="-4750"/>
            <a:ext cx="9144000" cy="80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91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5" name="Google Shape;755;p91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56" name="Google Shape;756;p91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Guided Walk-Through: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57" name="Google Shape;757;p91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758" name="Google Shape;758;p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275" y="138892"/>
            <a:ext cx="840674" cy="6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759" name="Google Shape;759;p91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60" name="Google Shape;760;p91"/>
          <p:cNvSpPr txBox="1"/>
          <p:nvPr>
            <p:ph idx="3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761" name="Google Shape;761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6574" y="179338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2" name="Google Shape;762;p91"/>
          <p:cNvSpPr txBox="1"/>
          <p:nvPr>
            <p:ph idx="4" type="subTitle"/>
          </p:nvPr>
        </p:nvSpPr>
        <p:spPr>
          <a:xfrm>
            <a:off x="7160380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Example or case study">
  <p:cSld name="BLANK_2"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92"/>
          <p:cNvSpPr/>
          <p:nvPr/>
        </p:nvSpPr>
        <p:spPr>
          <a:xfrm>
            <a:off x="275" y="-4750"/>
            <a:ext cx="9144000" cy="801300"/>
          </a:xfrm>
          <a:prstGeom prst="rect">
            <a:avLst/>
          </a:prstGeom>
          <a:solidFill>
            <a:srgbClr val="3D6B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92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6" name="Google Shape;766;p92"/>
          <p:cNvSpPr txBox="1"/>
          <p:nvPr/>
        </p:nvSpPr>
        <p:spPr>
          <a:xfrm>
            <a:off x="949949" y="39194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Real Cases: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67" name="Google Shape;767;p92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8" name="Google Shape;768;p92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69" name="Google Shape;769;p92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770" name="Google Shape;770;p9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551" y="44311"/>
            <a:ext cx="573576" cy="703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+ Subtitle">
  <p:cSld name="CUSTOM_1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/>
          <p:nvPr>
            <p:ph type="title"/>
          </p:nvPr>
        </p:nvSpPr>
        <p:spPr>
          <a:xfrm>
            <a:off x="457200" y="30480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84" name="Google Shape;84;p10"/>
          <p:cNvSpPr txBox="1"/>
          <p:nvPr>
            <p:ph idx="1" type="subTitle"/>
          </p:nvPr>
        </p:nvSpPr>
        <p:spPr>
          <a:xfrm>
            <a:off x="457200" y="582550"/>
            <a:ext cx="83055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 b="1"/>
            </a:lvl9pPr>
          </a:lstStyle>
          <a:p/>
        </p:txBody>
      </p:sp>
      <p:sp>
        <p:nvSpPr>
          <p:cNvPr id="85" name="Google Shape;85;p10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0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7" name="Google Shape;87;p1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sp>
        <p:nvSpPr>
          <p:cNvPr id="88" name="Google Shape;88;p10"/>
          <p:cNvSpPr txBox="1"/>
          <p:nvPr>
            <p:ph idx="3" type="body"/>
          </p:nvPr>
        </p:nvSpPr>
        <p:spPr>
          <a:xfrm>
            <a:off x="457200" y="1280725"/>
            <a:ext cx="8229600" cy="28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288">
          <p15:clr>
            <a:srgbClr val="F9AD4C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Trivia">
  <p:cSld name="TITLE_AND_BODY_2">
    <p:bg>
      <p:bgPr>
        <a:solidFill>
          <a:srgbClr val="222222"/>
        </a:solidFill>
      </p:bgPr>
    </p:bg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93"/>
          <p:cNvSpPr txBox="1"/>
          <p:nvPr>
            <p:ph idx="1" type="subTitle"/>
          </p:nvPr>
        </p:nvSpPr>
        <p:spPr>
          <a:xfrm>
            <a:off x="7880125" y="401625"/>
            <a:ext cx="917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73" name="Google Shape;773;p9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09050" y="457200"/>
            <a:ext cx="207950" cy="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774" name="Google Shape;774;p93"/>
          <p:cNvSpPr txBox="1"/>
          <p:nvPr>
            <p:ph type="title"/>
          </p:nvPr>
        </p:nvSpPr>
        <p:spPr>
          <a:xfrm>
            <a:off x="457200" y="280375"/>
            <a:ext cx="706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75" name="Google Shape;775;p93"/>
          <p:cNvSpPr/>
          <p:nvPr/>
        </p:nvSpPr>
        <p:spPr>
          <a:xfrm>
            <a:off x="564165" y="223687"/>
            <a:ext cx="302700" cy="567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93"/>
          <p:cNvSpPr txBox="1"/>
          <p:nvPr>
            <p:ph idx="2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77" name="Google Shape;777;p93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●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○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roxima Nova"/>
              <a:buChar char="■"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78" name="Google Shape;778;p93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Section Summary">
  <p:cSld name="TITLE_AND_BODY_2_1">
    <p:bg>
      <p:bgPr>
        <a:solidFill>
          <a:srgbClr val="FFFFFF"/>
        </a:solidFill>
      </p:bgPr>
    </p:bg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94"/>
          <p:cNvSpPr/>
          <p:nvPr/>
        </p:nvSpPr>
        <p:spPr>
          <a:xfrm>
            <a:off x="-24750" y="-37475"/>
            <a:ext cx="9211200" cy="1183200"/>
          </a:xfrm>
          <a:prstGeom prst="rect">
            <a:avLst/>
          </a:prstGeom>
          <a:solidFill>
            <a:srgbClr val="ED33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94"/>
          <p:cNvSpPr/>
          <p:nvPr/>
        </p:nvSpPr>
        <p:spPr>
          <a:xfrm>
            <a:off x="564165" y="510787"/>
            <a:ext cx="302700" cy="5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4325" lIns="64325" spcFirstLastPara="1" rIns="64325" wrap="square" tIns="6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94"/>
          <p:cNvSpPr txBox="1"/>
          <p:nvPr>
            <p:ph type="title"/>
          </p:nvPr>
        </p:nvSpPr>
        <p:spPr>
          <a:xfrm>
            <a:off x="457200" y="536200"/>
            <a:ext cx="67260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3" name="Google Shape;783;p94"/>
          <p:cNvSpPr txBox="1"/>
          <p:nvPr>
            <p:ph idx="1" type="subTitle"/>
          </p:nvPr>
        </p:nvSpPr>
        <p:spPr>
          <a:xfrm>
            <a:off x="457200" y="52718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4" name="Google Shape;784;p94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85" name="Google Shape;785;p9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Split-info ">
  <p:cSld name="CUSTOM_12"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95"/>
          <p:cNvSpPr/>
          <p:nvPr/>
        </p:nvSpPr>
        <p:spPr>
          <a:xfrm>
            <a:off x="50" y="0"/>
            <a:ext cx="4572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</p:txBody>
      </p:sp>
      <p:sp>
        <p:nvSpPr>
          <p:cNvPr id="788" name="Google Shape;788;p95"/>
          <p:cNvSpPr txBox="1"/>
          <p:nvPr/>
        </p:nvSpPr>
        <p:spPr>
          <a:xfrm>
            <a:off x="320275" y="257550"/>
            <a:ext cx="4251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9" name="Google Shape;789;p95"/>
          <p:cNvSpPr txBox="1"/>
          <p:nvPr>
            <p:ph type="title"/>
          </p:nvPr>
        </p:nvSpPr>
        <p:spPr>
          <a:xfrm>
            <a:off x="45721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0" name="Google Shape;790;p95"/>
          <p:cNvSpPr txBox="1"/>
          <p:nvPr>
            <p:ph idx="2" type="title"/>
          </p:nvPr>
        </p:nvSpPr>
        <p:spPr>
          <a:xfrm>
            <a:off x="484717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791" name="Google Shape;791;p95"/>
          <p:cNvSpPr txBox="1"/>
          <p:nvPr>
            <p:ph idx="1" type="subTitle"/>
          </p:nvPr>
        </p:nvSpPr>
        <p:spPr>
          <a:xfrm>
            <a:off x="457200" y="1248100"/>
            <a:ext cx="39750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2" name="Google Shape;792;p95"/>
          <p:cNvSpPr txBox="1"/>
          <p:nvPr>
            <p:ph idx="3" type="body"/>
          </p:nvPr>
        </p:nvSpPr>
        <p:spPr>
          <a:xfrm>
            <a:off x="45832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3" name="Google Shape;793;p95"/>
          <p:cNvSpPr txBox="1"/>
          <p:nvPr>
            <p:ph idx="4" type="subTitle"/>
          </p:nvPr>
        </p:nvSpPr>
        <p:spPr>
          <a:xfrm>
            <a:off x="4864075" y="1248100"/>
            <a:ext cx="40173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794" name="Google Shape;794;p95"/>
          <p:cNvSpPr txBox="1"/>
          <p:nvPr>
            <p:ph idx="5" type="body"/>
          </p:nvPr>
        </p:nvSpPr>
        <p:spPr>
          <a:xfrm>
            <a:off x="484717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5" name="Google Shape;795;p95"/>
          <p:cNvSpPr txBox="1"/>
          <p:nvPr>
            <p:ph idx="6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96" name="Google Shape;796;p9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Break/Lunch Time">
  <p:cSld name="CUSTOM_6_1_1_1_3"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96"/>
          <p:cNvSpPr/>
          <p:nvPr/>
        </p:nvSpPr>
        <p:spPr>
          <a:xfrm>
            <a:off x="4986225" y="125"/>
            <a:ext cx="4157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96"/>
          <p:cNvSpPr txBox="1"/>
          <p:nvPr>
            <p:ph type="title"/>
          </p:nvPr>
        </p:nvSpPr>
        <p:spPr>
          <a:xfrm>
            <a:off x="457200" y="1983900"/>
            <a:ext cx="2790600" cy="11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800" name="Google Shape;800;p96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01" name="Google Shape;801;p9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802" name="Google Shape;802;p9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8375" y="4569125"/>
            <a:ext cx="580801" cy="58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-info ">
  <p:cSld name="CUSTOM_12_1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97"/>
          <p:cNvSpPr/>
          <p:nvPr/>
        </p:nvSpPr>
        <p:spPr>
          <a:xfrm>
            <a:off x="5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</p:txBody>
      </p:sp>
      <p:sp>
        <p:nvSpPr>
          <p:cNvPr id="805" name="Google Shape;805;p97"/>
          <p:cNvSpPr txBox="1"/>
          <p:nvPr/>
        </p:nvSpPr>
        <p:spPr>
          <a:xfrm>
            <a:off x="320275" y="257550"/>
            <a:ext cx="4251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6" name="Google Shape;806;p97"/>
          <p:cNvSpPr txBox="1"/>
          <p:nvPr>
            <p:ph type="title"/>
          </p:nvPr>
        </p:nvSpPr>
        <p:spPr>
          <a:xfrm>
            <a:off x="45721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7" name="Google Shape;807;p97"/>
          <p:cNvSpPr txBox="1"/>
          <p:nvPr>
            <p:ph idx="2" type="title"/>
          </p:nvPr>
        </p:nvSpPr>
        <p:spPr>
          <a:xfrm>
            <a:off x="4847170" y="257255"/>
            <a:ext cx="33939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08" name="Google Shape;808;p97"/>
          <p:cNvSpPr txBox="1"/>
          <p:nvPr>
            <p:ph idx="1" type="subTitle"/>
          </p:nvPr>
        </p:nvSpPr>
        <p:spPr>
          <a:xfrm>
            <a:off x="457200" y="1248100"/>
            <a:ext cx="39750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9" name="Google Shape;809;p97"/>
          <p:cNvSpPr txBox="1"/>
          <p:nvPr>
            <p:ph idx="3" type="body"/>
          </p:nvPr>
        </p:nvSpPr>
        <p:spPr>
          <a:xfrm>
            <a:off x="45832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0" name="Google Shape;810;p97"/>
          <p:cNvSpPr txBox="1"/>
          <p:nvPr>
            <p:ph idx="4" type="subTitle"/>
          </p:nvPr>
        </p:nvSpPr>
        <p:spPr>
          <a:xfrm>
            <a:off x="4864075" y="1248100"/>
            <a:ext cx="40173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11" name="Google Shape;811;p97"/>
          <p:cNvSpPr txBox="1"/>
          <p:nvPr>
            <p:ph idx="5" type="body"/>
          </p:nvPr>
        </p:nvSpPr>
        <p:spPr>
          <a:xfrm>
            <a:off x="4847175" y="1811065"/>
            <a:ext cx="3171600" cy="28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12" name="Google Shape;812;p9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theme" Target="../theme/theme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54.xml"/><Relationship Id="rId21" Type="http://schemas.openxmlformats.org/officeDocument/2006/relationships/slideLayout" Target="../slideLayouts/slideLayout53.xml"/><Relationship Id="rId24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55.xml"/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26" Type="http://schemas.openxmlformats.org/officeDocument/2006/relationships/slideLayout" Target="../slideLayouts/slideLayout58.xml"/><Relationship Id="rId25" Type="http://schemas.openxmlformats.org/officeDocument/2006/relationships/slideLayout" Target="../slideLayouts/slideLayout57.xml"/><Relationship Id="rId28" Type="http://schemas.openxmlformats.org/officeDocument/2006/relationships/slideLayout" Target="../slideLayouts/slideLayout60.xml"/><Relationship Id="rId27" Type="http://schemas.openxmlformats.org/officeDocument/2006/relationships/slideLayout" Target="../slideLayouts/slideLayout59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61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31" Type="http://schemas.openxmlformats.org/officeDocument/2006/relationships/slideLayout" Target="../slideLayouts/slideLayout63.xml"/><Relationship Id="rId30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43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42.xml"/><Relationship Id="rId32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0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3.xml"/><Relationship Id="rId22" Type="http://schemas.openxmlformats.org/officeDocument/2006/relationships/slideLayout" Target="../slideLayouts/slideLayout85.xml"/><Relationship Id="rId21" Type="http://schemas.openxmlformats.org/officeDocument/2006/relationships/slideLayout" Target="../slideLayouts/slideLayout84.xml"/><Relationship Id="rId24" Type="http://schemas.openxmlformats.org/officeDocument/2006/relationships/slideLayout" Target="../slideLayouts/slideLayout87.xml"/><Relationship Id="rId23" Type="http://schemas.openxmlformats.org/officeDocument/2006/relationships/slideLayout" Target="../slideLayouts/slideLayout86.xml"/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65.xml"/><Relationship Id="rId3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26" Type="http://schemas.openxmlformats.org/officeDocument/2006/relationships/slideLayout" Target="../slideLayouts/slideLayout89.xml"/><Relationship Id="rId25" Type="http://schemas.openxmlformats.org/officeDocument/2006/relationships/slideLayout" Target="../slideLayouts/slideLayout88.xml"/><Relationship Id="rId28" Type="http://schemas.openxmlformats.org/officeDocument/2006/relationships/slideLayout" Target="../slideLayouts/slideLayout91.xml"/><Relationship Id="rId27" Type="http://schemas.openxmlformats.org/officeDocument/2006/relationships/slideLayout" Target="../slideLayouts/slideLayout90.xml"/><Relationship Id="rId5" Type="http://schemas.openxmlformats.org/officeDocument/2006/relationships/slideLayout" Target="../slideLayouts/slideLayout68.xml"/><Relationship Id="rId6" Type="http://schemas.openxmlformats.org/officeDocument/2006/relationships/slideLayout" Target="../slideLayouts/slideLayout69.xml"/><Relationship Id="rId29" Type="http://schemas.openxmlformats.org/officeDocument/2006/relationships/slideLayout" Target="../slideLayouts/slideLayout92.xml"/><Relationship Id="rId7" Type="http://schemas.openxmlformats.org/officeDocument/2006/relationships/slideLayout" Target="../slideLayouts/slideLayout70.xml"/><Relationship Id="rId8" Type="http://schemas.openxmlformats.org/officeDocument/2006/relationships/slideLayout" Target="../slideLayouts/slideLayout71.xml"/><Relationship Id="rId31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3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0.xml"/><Relationship Id="rId16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164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roxima Nova"/>
              <a:buNone/>
              <a:defRPr b="1" sz="2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0177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Proxima Nova"/>
              <a:buChar char="○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■"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GA-Cog-900.png" id="8" name="Google Shape;8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0" name="Google Shape;10;p1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06B4A"/>
          </p15:clr>
        </p15:guide>
        <p15:guide id="2" pos="288">
          <p15:clr>
            <a:srgbClr val="F06B4A"/>
          </p15:clr>
        </p15:guide>
        <p15:guide id="3" pos="5472">
          <p15:clr>
            <a:srgbClr val="F06B4A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 txBox="1"/>
          <p:nvPr>
            <p:ph type="title"/>
          </p:nvPr>
        </p:nvSpPr>
        <p:spPr>
          <a:xfrm>
            <a:off x="457200" y="2164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roxima Nova"/>
              <a:buNone/>
              <a:defRPr b="1" sz="2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" name="Google Shape;295;p35"/>
          <p:cNvSpPr txBox="1"/>
          <p:nvPr>
            <p:ph idx="1" type="body"/>
          </p:nvPr>
        </p:nvSpPr>
        <p:spPr>
          <a:xfrm>
            <a:off x="457200" y="10177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Proxima Nova"/>
              <a:buChar char="○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■"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GA-Cog-900.png" id="296" name="Google Shape;296;p35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2021 General Assembly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98" name="Google Shape;298;p35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  <p:sldLayoutId id="2147483710" r:id="rId31"/>
    <p:sldLayoutId id="2147483711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06B4A"/>
          </p15:clr>
        </p15:guide>
        <p15:guide id="2" pos="288">
          <p15:clr>
            <a:srgbClr val="F06B4A"/>
          </p15:clr>
        </p15:guide>
        <p15:guide id="3" pos="5472">
          <p15:clr>
            <a:srgbClr val="F06B4A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7"/>
          <p:cNvSpPr txBox="1"/>
          <p:nvPr>
            <p:ph type="title"/>
          </p:nvPr>
        </p:nvSpPr>
        <p:spPr>
          <a:xfrm>
            <a:off x="457200" y="2164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roxima Nova"/>
              <a:buNone/>
              <a:defRPr b="1" sz="2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7" name="Google Shape;557;p67"/>
          <p:cNvSpPr txBox="1"/>
          <p:nvPr>
            <p:ph idx="1" type="body"/>
          </p:nvPr>
        </p:nvSpPr>
        <p:spPr>
          <a:xfrm>
            <a:off x="457200" y="10177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Proxima Nova"/>
              <a:buChar char="○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■"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GA-Cog-900.png" id="558" name="Google Shape;558;p67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370750" y="470150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6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 sz="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60" name="Google Shape;560;p67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85750" lvl="1" marL="914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85750" lvl="2" marL="1371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85750" lvl="3" marL="1828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85750" lvl="4" marL="22860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85750" lvl="5" marL="27432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85750" lvl="6" marL="32004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●"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85750" lvl="7" marL="36576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○"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85750" lvl="8" marL="4114800" rtl="0" algn="r">
              <a:spcBef>
                <a:spcPts val="0"/>
              </a:spcBef>
              <a:spcAft>
                <a:spcPts val="0"/>
              </a:spcAft>
              <a:buSzPts val="900"/>
              <a:buFont typeface="Proxima Nova"/>
              <a:buChar char="■"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  <p:sldLayoutId id="2147483728" r:id="rId18"/>
    <p:sldLayoutId id="2147483729" r:id="rId19"/>
    <p:sldLayoutId id="2147483730" r:id="rId20"/>
    <p:sldLayoutId id="2147483731" r:id="rId21"/>
    <p:sldLayoutId id="2147483732" r:id="rId22"/>
    <p:sldLayoutId id="2147483733" r:id="rId23"/>
    <p:sldLayoutId id="2147483734" r:id="rId24"/>
    <p:sldLayoutId id="2147483735" r:id="rId25"/>
    <p:sldLayoutId id="2147483736" r:id="rId26"/>
    <p:sldLayoutId id="2147483737" r:id="rId27"/>
    <p:sldLayoutId id="2147483738" r:id="rId28"/>
    <p:sldLayoutId id="2147483739" r:id="rId29"/>
    <p:sldLayoutId id="2147483740" r:id="rId30"/>
    <p:sldLayoutId id="2147483741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06B4A"/>
          </p15:clr>
        </p15:guide>
        <p15:guide id="2" pos="288">
          <p15:clr>
            <a:srgbClr val="F06B4A"/>
          </p15:clr>
        </p15:guide>
        <p15:guide id="3" pos="5472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3.png"/><Relationship Id="rId4" Type="http://schemas.openxmlformats.org/officeDocument/2006/relationships/image" Target="../media/image4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8.png"/><Relationship Id="rId4" Type="http://schemas.openxmlformats.org/officeDocument/2006/relationships/image" Target="../media/image5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4.png"/><Relationship Id="rId4" Type="http://schemas.openxmlformats.org/officeDocument/2006/relationships/image" Target="../media/image5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7.xml"/><Relationship Id="rId4" Type="http://schemas.openxmlformats.org/officeDocument/2006/relationships/slide" Target="/ppt/slides/slide14.xml"/><Relationship Id="rId5" Type="http://schemas.openxmlformats.org/officeDocument/2006/relationships/hyperlink" Target="http://ga.co/curriculum-feedbac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a-instruction.s3.amazonaws.com/assets/front-end-web-development/fewd-3-lesson-11-rover-lab/rover-lab.zip" TargetMode="External"/><Relationship Id="rId4" Type="http://schemas.openxmlformats.org/officeDocument/2006/relationships/hyperlink" Target="https://ga-instruction.s3.amazonaws.com/assets/front-end-web-development/fewd-3-lesson-11-rover-lab/rover-lab-solution.zip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rive.google.com/drive/folders/18lIcF22YmViOQJ_YUgnjrWvjc7UhjxFF?usp=sharin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8"/>
          <p:cNvSpPr txBox="1"/>
          <p:nvPr>
            <p:ph type="title"/>
          </p:nvPr>
        </p:nvSpPr>
        <p:spPr>
          <a:xfrm>
            <a:off x="457200" y="1777050"/>
            <a:ext cx="72879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Mid-Course Review</a:t>
            </a:r>
            <a:endParaRPr/>
          </a:p>
        </p:txBody>
      </p:sp>
      <p:sp>
        <p:nvSpPr>
          <p:cNvPr id="818" name="Google Shape;818;p98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Front-End Web Development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107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2. Hero Container</a:t>
            </a:r>
            <a:endParaRPr/>
          </a:p>
        </p:txBody>
      </p:sp>
      <p:sp>
        <p:nvSpPr>
          <p:cNvPr id="886" name="Google Shape;886;p107"/>
          <p:cNvSpPr txBox="1"/>
          <p:nvPr>
            <p:ph idx="1" type="body"/>
          </p:nvPr>
        </p:nvSpPr>
        <p:spPr>
          <a:xfrm>
            <a:off x="457200" y="2925625"/>
            <a:ext cx="8229600" cy="18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Here, </a:t>
            </a:r>
            <a:r>
              <a:rPr lang="en"/>
              <a:t>we </a:t>
            </a:r>
            <a:r>
              <a:rPr lang="en"/>
              <a:t>see a background image, and then content on top of the image.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Try creating the element </a:t>
            </a:r>
            <a:r>
              <a:rPr lang="en"/>
              <a:t>with</a:t>
            </a:r>
            <a:r>
              <a:rPr lang="en"/>
              <a:t> the image first, then adding content </a:t>
            </a:r>
            <a:r>
              <a:rPr lang="en"/>
              <a:t>inside</a:t>
            </a:r>
            <a:r>
              <a:rPr lang="en"/>
              <a:t> of that element.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do we need to adjust at a smaller screen size</a:t>
            </a:r>
            <a:r>
              <a:rPr lang="en"/>
              <a:t>?</a:t>
            </a:r>
            <a:endParaRPr/>
          </a:p>
        </p:txBody>
      </p:sp>
      <p:sp>
        <p:nvSpPr>
          <p:cNvPr id="887" name="Google Shape;887;p107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888" name="Google Shape;888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8600" y="1000696"/>
            <a:ext cx="3135200" cy="1777900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89" name="Google Shape;889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924050"/>
            <a:ext cx="3744440" cy="1931188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p107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08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</a:t>
            </a:r>
            <a:r>
              <a:rPr lang="en"/>
              <a:t>Facts Container</a:t>
            </a:r>
            <a:endParaRPr/>
          </a:p>
        </p:txBody>
      </p:sp>
      <p:sp>
        <p:nvSpPr>
          <p:cNvPr id="896" name="Google Shape;896;p108"/>
          <p:cNvSpPr txBox="1"/>
          <p:nvPr>
            <p:ph idx="1" type="body"/>
          </p:nvPr>
        </p:nvSpPr>
        <p:spPr>
          <a:xfrm>
            <a:off x="457200" y="2900525"/>
            <a:ext cx="6044700" cy="17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on </a:t>
            </a:r>
            <a:r>
              <a:rPr lang="en"/>
              <a:t>creating</a:t>
            </a:r>
            <a:r>
              <a:rPr lang="en"/>
              <a:t> the two column layout: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first column, you have 5 child elements with the same layout.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second column, you’ll need several child elements for </a:t>
            </a:r>
            <a:r>
              <a:rPr lang="en"/>
              <a:t>background color, spacing and borders. </a:t>
            </a:r>
            <a:endParaRPr/>
          </a:p>
        </p:txBody>
      </p:sp>
      <p:sp>
        <p:nvSpPr>
          <p:cNvPr id="897" name="Google Shape;897;p108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898" name="Google Shape;898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925" y="905700"/>
            <a:ext cx="3517226" cy="1947075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99" name="Google Shape;899;p108"/>
          <p:cNvPicPr preferRelativeResize="0"/>
          <p:nvPr/>
        </p:nvPicPr>
        <p:blipFill rotWithShape="1">
          <a:blip r:embed="rId4">
            <a:alphaModFix/>
          </a:blip>
          <a:srcRect b="1097" l="0" r="1468" t="0"/>
          <a:stretch/>
        </p:blipFill>
        <p:spPr>
          <a:xfrm>
            <a:off x="6620425" y="905700"/>
            <a:ext cx="1643375" cy="3285851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00" name="Google Shape;900;p108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09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4.  Action</a:t>
            </a:r>
            <a:endParaRPr/>
          </a:p>
        </p:txBody>
      </p:sp>
      <p:sp>
        <p:nvSpPr>
          <p:cNvPr id="906" name="Google Shape;906;p109"/>
          <p:cNvSpPr txBox="1"/>
          <p:nvPr>
            <p:ph idx="1" type="body"/>
          </p:nvPr>
        </p:nvSpPr>
        <p:spPr>
          <a:xfrm>
            <a:off x="457200" y="3244625"/>
            <a:ext cx="8229600" cy="14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mobile </a:t>
            </a:r>
            <a:r>
              <a:rPr lang="en"/>
              <a:t>layout, the two elements are stacked.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larger screen layout, the testimonial is positioned on top of the image. 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How can we </a:t>
            </a:r>
            <a:r>
              <a:rPr b="1" lang="en"/>
              <a:t>position</a:t>
            </a:r>
            <a:r>
              <a:rPr lang="en"/>
              <a:t> the testimonial like this?</a:t>
            </a:r>
            <a:endParaRPr/>
          </a:p>
        </p:txBody>
      </p:sp>
      <p:sp>
        <p:nvSpPr>
          <p:cNvPr id="907" name="Google Shape;907;p109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908" name="Google Shape;908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4725" y="959787"/>
            <a:ext cx="3008194" cy="2071162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09" name="Google Shape;909;p109"/>
          <p:cNvPicPr preferRelativeResize="0"/>
          <p:nvPr/>
        </p:nvPicPr>
        <p:blipFill rotWithShape="1">
          <a:blip r:embed="rId4">
            <a:alphaModFix/>
          </a:blip>
          <a:srcRect b="5051" l="1803" r="2776" t="0"/>
          <a:stretch/>
        </p:blipFill>
        <p:spPr>
          <a:xfrm>
            <a:off x="1354550" y="959800"/>
            <a:ext cx="2077075" cy="2021375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10" name="Google Shape;910;p109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110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</a:t>
            </a:r>
            <a:r>
              <a:rPr lang="en"/>
              <a:t> 1-2-3 Steps</a:t>
            </a:r>
            <a:endParaRPr/>
          </a:p>
        </p:txBody>
      </p:sp>
      <p:sp>
        <p:nvSpPr>
          <p:cNvPr id="916" name="Google Shape;916;p110"/>
          <p:cNvSpPr txBox="1"/>
          <p:nvPr>
            <p:ph idx="1" type="body"/>
          </p:nvPr>
        </p:nvSpPr>
        <p:spPr>
          <a:xfrm>
            <a:off x="457200" y="2821425"/>
            <a:ext cx="7806600" cy="18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There’s some sort of heading at the top.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Three columns, each with the same layout: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How do the columns change layout as the screen size adjusts?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What property value would we change to go from a flex row </a:t>
            </a:r>
            <a:r>
              <a:rPr lang="en"/>
              <a:t>layout to a flex column layout?</a:t>
            </a:r>
            <a:endParaRPr/>
          </a:p>
        </p:txBody>
      </p:sp>
      <p:sp>
        <p:nvSpPr>
          <p:cNvPr id="917" name="Google Shape;917;p110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918" name="Google Shape;918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8850" y="941313"/>
            <a:ext cx="4673650" cy="1535750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19" name="Google Shape;919;p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9850" y="941325"/>
            <a:ext cx="2013950" cy="2203750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20" name="Google Shape;920;p110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111"/>
          <p:cNvSpPr txBox="1"/>
          <p:nvPr>
            <p:ph idx="1" type="body"/>
          </p:nvPr>
        </p:nvSpPr>
        <p:spPr>
          <a:xfrm>
            <a:off x="457200" y="1143000"/>
            <a:ext cx="82296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good place to start thinking about what you want to work on for your final project. </a:t>
            </a:r>
            <a:r>
              <a:rPr b="1" lang="en"/>
              <a:t>Don’t wait until the last week! 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Here are some questions for consideration: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are you thinking of building for your final project?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 you have ideas on the JS functionality you want to include?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do you think will be the most difficult part of your project?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had more time to work on the project, what might you add to it? </a:t>
            </a:r>
            <a:endParaRPr/>
          </a:p>
        </p:txBody>
      </p:sp>
      <p:sp>
        <p:nvSpPr>
          <p:cNvPr id="926" name="Google Shape;926;p111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 Checkpoint </a:t>
            </a:r>
            <a:endParaRPr/>
          </a:p>
        </p:txBody>
      </p:sp>
      <p:sp>
        <p:nvSpPr>
          <p:cNvPr id="927" name="Google Shape;927;p111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10 Minutes</a:t>
            </a:r>
            <a:endParaRPr/>
          </a:p>
        </p:txBody>
      </p:sp>
      <p:sp>
        <p:nvSpPr>
          <p:cNvPr id="928" name="Google Shape;928;p111"/>
          <p:cNvSpPr txBox="1"/>
          <p:nvPr>
            <p:ph idx="3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111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99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  <a:solidFill>
            <a:srgbClr val="FF0018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Lesson </a:t>
            </a:r>
            <a:r>
              <a:rPr lang="en">
                <a:solidFill>
                  <a:srgbClr val="FFFFFF"/>
                </a:solidFill>
              </a:rPr>
              <a:t>Change Log FEWD 3.1 - 3.2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24" name="Google Shape;824;p99"/>
          <p:cNvSpPr txBox="1"/>
          <p:nvPr>
            <p:ph idx="4294967295" type="body"/>
          </p:nvPr>
        </p:nvSpPr>
        <p:spPr>
          <a:xfrm>
            <a:off x="979500" y="1078375"/>
            <a:ext cx="7099500" cy="31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Below are the specific changes made in this lesson.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Returning Instructor Directions: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Click on the hyperlinks below, and it will direct you to the specific slide.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Copy the entire slide, and paste in your existing curriculum deck.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n" sz="1200" u="sng">
                <a:solidFill>
                  <a:schemeClr val="hlink"/>
                </a:solidFill>
                <a:hlinkClick action="ppaction://hlinksldjump" r:id="rId3"/>
              </a:rPr>
              <a:t>Rover</a:t>
            </a:r>
            <a:r>
              <a:rPr lang="en" sz="1200"/>
              <a:t> </a:t>
            </a:r>
            <a:r>
              <a:rPr lang="en" sz="1200"/>
              <a:t>(whole section) - </a:t>
            </a:r>
            <a:r>
              <a:rPr lang="en" sz="1200">
                <a:solidFill>
                  <a:schemeClr val="dk1"/>
                </a:solidFill>
              </a:rPr>
              <a:t>Split this exercise into parts and created step-by-step instructions.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hlink"/>
                </a:solidFill>
                <a:hlinkClick action="ppaction://hlinksldjump" r:id="rId4"/>
              </a:rPr>
              <a:t>Final Project Checkpoint</a:t>
            </a:r>
            <a:r>
              <a:rPr lang="en" sz="1200">
                <a:solidFill>
                  <a:schemeClr val="dk1"/>
                </a:solidFill>
              </a:rPr>
              <a:t> - Added a discussion about final projects, including teaching tips and suggestions for customization.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dk1"/>
                </a:solidFill>
                <a:highlight>
                  <a:srgbClr val="FED532"/>
                </a:highlight>
              </a:rPr>
              <a:t>Share how the lesson went through our Instructor Lesson Exit Ticket - the Curriculum Feedback form: </a:t>
            </a:r>
            <a:r>
              <a:rPr b="1" lang="en" sz="1600" u="sng">
                <a:solidFill>
                  <a:schemeClr val="accent5"/>
                </a:solidFill>
                <a:highlight>
                  <a:srgbClr val="FED532"/>
                </a:highlight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http://ga.co/curriculum-feedback</a:t>
            </a:r>
            <a:r>
              <a:rPr b="1" lang="en" sz="1600">
                <a:solidFill>
                  <a:schemeClr val="dk1"/>
                </a:solidFill>
                <a:highlight>
                  <a:srgbClr val="FED532"/>
                </a:highlight>
              </a:rPr>
              <a:t> </a:t>
            </a:r>
            <a:endParaRPr sz="1200"/>
          </a:p>
        </p:txBody>
      </p:sp>
      <p:sp>
        <p:nvSpPr>
          <p:cNvPr id="825" name="Google Shape;825;p99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00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Pre-Class </a:t>
            </a:r>
            <a:r>
              <a:rPr lang="en"/>
              <a:t>Materials and Preparation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100"/>
          <p:cNvSpPr txBox="1"/>
          <p:nvPr>
            <p:ph idx="4294967295" type="body"/>
          </p:nvPr>
        </p:nvSpPr>
        <p:spPr>
          <a:xfrm>
            <a:off x="979500" y="1078375"/>
            <a:ext cx="7099500" cy="3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This class is a single lab that should take the entire time block.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Starter Code Download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Solution Code Download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This lab uses a .zip folder of files, so this would be a good time to introduce a text editor to your students if you haven't already.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832" name="Google Shape;832;p100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01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Mid-Course Review Lab</a:t>
            </a:r>
            <a:endParaRPr/>
          </a:p>
        </p:txBody>
      </p:sp>
      <p:sp>
        <p:nvSpPr>
          <p:cNvPr id="838" name="Google Shape;838;p101"/>
          <p:cNvSpPr txBox="1"/>
          <p:nvPr>
            <p:ph idx="4294967295" type="body"/>
          </p:nvPr>
        </p:nvSpPr>
        <p:spPr>
          <a:xfrm>
            <a:off x="979500" y="1164500"/>
            <a:ext cx="3380700" cy="29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Overview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This lesson reviews the course content so far, allowing time for students to solidify the knowledge they've gained and ask necessary questions before moving further.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101"/>
          <p:cNvSpPr txBox="1"/>
          <p:nvPr>
            <p:ph idx="4294967295" type="body"/>
          </p:nvPr>
        </p:nvSpPr>
        <p:spPr>
          <a:xfrm>
            <a:off x="4566700" y="1164500"/>
            <a:ext cx="4059900" cy="29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Learning Objectives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In this lesson, students will: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Apply CSS and JS skills to fit requirements of an assigned project.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Duration: </a:t>
            </a:r>
            <a:r>
              <a:rPr lang="en" sz="1600">
                <a:solidFill>
                  <a:schemeClr val="dk1"/>
                </a:solidFill>
              </a:rPr>
              <a:t>180 minutes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840" name="Google Shape;840;p101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02"/>
          <p:cNvSpPr txBox="1"/>
          <p:nvPr>
            <p:ph type="title"/>
          </p:nvPr>
        </p:nvSpPr>
        <p:spPr>
          <a:xfrm>
            <a:off x="979500" y="332100"/>
            <a:ext cx="71850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Suggested Agenda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846" name="Google Shape;846;p102"/>
          <p:cNvGraphicFramePr/>
          <p:nvPr/>
        </p:nvGraphicFramePr>
        <p:xfrm>
          <a:off x="979488" y="107165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{A4CD95E7-2FDB-4515-B53F-646D2D398F98}</a:tableStyleId>
              </a:tblPr>
              <a:tblGrid>
                <a:gridCol w="1562900"/>
                <a:gridCol w="1766200"/>
                <a:gridCol w="3456150"/>
              </a:tblGrid>
              <a:tr h="55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Time</a:t>
                      </a:r>
                      <a:endParaRPr b="1" sz="1000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51B2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Activity</a:t>
                      </a:r>
                      <a:endParaRPr b="1" sz="1000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51B2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Purpose</a:t>
                      </a:r>
                      <a:endParaRPr b="1" sz="1000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51B24"/>
                    </a:solidFill>
                  </a:tcPr>
                </a:tc>
              </a:tr>
              <a:tr h="488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0:00–0:30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Q&amp;A Review of JS So Far</a:t>
                      </a:r>
                      <a:endParaRPr b="1"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There will likely be questions and a need for a review before jumping in to the review lab.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88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0:30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–</a:t>
                      </a: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3:00</a:t>
                      </a:r>
                      <a:endParaRPr b="1"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Rover Mid-Course Lab</a:t>
                      </a:r>
                      <a:endParaRPr b="1"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Cumulative challenge bringing together all the concepts from the course to this point. 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847" name="Google Shape;847;p102"/>
          <p:cNvSpPr txBox="1"/>
          <p:nvPr>
            <p:ph idx="1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103"/>
          <p:cNvSpPr txBox="1"/>
          <p:nvPr>
            <p:ph type="title"/>
          </p:nvPr>
        </p:nvSpPr>
        <p:spPr>
          <a:xfrm>
            <a:off x="457200" y="1777050"/>
            <a:ext cx="7551900" cy="1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Rover </a:t>
            </a:r>
            <a:endParaRPr/>
          </a:p>
        </p:txBody>
      </p:sp>
      <p:sp>
        <p:nvSpPr>
          <p:cNvPr id="853" name="Google Shape;853;p103"/>
          <p:cNvSpPr txBox="1"/>
          <p:nvPr>
            <p:ph idx="1" type="subTitle"/>
          </p:nvPr>
        </p:nvSpPr>
        <p:spPr>
          <a:xfrm>
            <a:off x="502325" y="1221643"/>
            <a:ext cx="74577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Mid-Course Review Lab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04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Rover</a:t>
            </a:r>
            <a:endParaRPr/>
          </a:p>
        </p:txBody>
      </p:sp>
      <p:sp>
        <p:nvSpPr>
          <p:cNvPr id="859" name="Google Shape;859;p104"/>
          <p:cNvSpPr txBox="1"/>
          <p:nvPr>
            <p:ph idx="1" type="body"/>
          </p:nvPr>
        </p:nvSpPr>
        <p:spPr>
          <a:xfrm>
            <a:off x="457200" y="980763"/>
            <a:ext cx="8229600" cy="3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time to review what we’ve learned so far and combine all of our new skills by designing a responsive, interactive site called </a:t>
            </a:r>
            <a:r>
              <a:rPr lang="en"/>
              <a:t>Rover</a:t>
            </a:r>
            <a:r>
              <a:rPr lang="en"/>
              <a:t>. Your goal is to add CSS and JavaScript so that the site matches the provided screenshots and has the functionality requested in the JavaScript file.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Remember</a:t>
            </a:r>
            <a:r>
              <a:rPr lang="en"/>
              <a:t>: Use your resources, ask questions, try things one step at a time, and don’t give up!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Starter / solution code</a:t>
            </a:r>
            <a:r>
              <a:rPr lang="en"/>
              <a:t>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https://drive.google.com/drive/folders/18lIcF22YmViOQJ_YUgnjrWvjc7UhjxFF?usp=sharing</a:t>
            </a:r>
            <a:endParaRPr/>
          </a:p>
        </p:txBody>
      </p:sp>
      <p:sp>
        <p:nvSpPr>
          <p:cNvPr id="860" name="Google Shape;860;p104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sp>
        <p:nvSpPr>
          <p:cNvPr id="861" name="Google Shape;861;p104"/>
          <p:cNvSpPr txBox="1"/>
          <p:nvPr>
            <p:ph idx="2" type="subTitle"/>
          </p:nvPr>
        </p:nvSpPr>
        <p:spPr>
          <a:xfrm>
            <a:off x="7003805" y="211738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120 minutes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105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Identifying the Sections </a:t>
            </a:r>
            <a:endParaRPr/>
          </a:p>
        </p:txBody>
      </p:sp>
      <p:sp>
        <p:nvSpPr>
          <p:cNvPr id="867" name="Google Shape;867;p105"/>
          <p:cNvSpPr txBox="1"/>
          <p:nvPr>
            <p:ph idx="1" type="body"/>
          </p:nvPr>
        </p:nvSpPr>
        <p:spPr>
          <a:xfrm>
            <a:off x="457200" y="1143000"/>
            <a:ext cx="58458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we did with the Airbnb Layout Lab, let’s break </a:t>
            </a:r>
            <a:r>
              <a:rPr lang="en"/>
              <a:t>the</a:t>
            </a:r>
            <a:r>
              <a:rPr lang="en"/>
              <a:t> site down into sections that we can focus on one by one: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Header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Hero Container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Facts Container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Action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1-2-3 Steps</a:t>
            </a:r>
            <a:endParaRPr/>
          </a:p>
        </p:txBody>
      </p:sp>
      <p:sp>
        <p:nvSpPr>
          <p:cNvPr id="868" name="Google Shape;868;p105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869" name="Google Shape;869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8025" y="980775"/>
            <a:ext cx="1801975" cy="3644824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105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106"/>
          <p:cNvSpPr txBox="1"/>
          <p:nvPr>
            <p:ph type="title"/>
          </p:nvPr>
        </p:nvSpPr>
        <p:spPr>
          <a:xfrm>
            <a:off x="908850" y="237038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The</a:t>
            </a:r>
            <a:r>
              <a:rPr lang="en"/>
              <a:t> Header</a:t>
            </a:r>
            <a:endParaRPr/>
          </a:p>
        </p:txBody>
      </p:sp>
      <p:sp>
        <p:nvSpPr>
          <p:cNvPr id="876" name="Google Shape;876;p106"/>
          <p:cNvSpPr txBox="1"/>
          <p:nvPr>
            <p:ph idx="1" type="body"/>
          </p:nvPr>
        </p:nvSpPr>
        <p:spPr>
          <a:xfrm>
            <a:off x="457200" y="2661025"/>
            <a:ext cx="8229600" cy="14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see two subsections of content in the header.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content is hidden when the screen size is smaller?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What property value would we change to hide those elements?</a:t>
            </a:r>
            <a:endParaRPr/>
          </a:p>
        </p:txBody>
      </p:sp>
      <p:sp>
        <p:nvSpPr>
          <p:cNvPr id="877" name="Google Shape;877;p106"/>
          <p:cNvSpPr txBox="1"/>
          <p:nvPr>
            <p:ph idx="12" type="sldNum"/>
          </p:nvPr>
        </p:nvSpPr>
        <p:spPr>
          <a:xfrm>
            <a:off x="457200" y="4662725"/>
            <a:ext cx="2372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2020 General Assembly</a:t>
            </a:r>
            <a:endParaRPr/>
          </a:p>
        </p:txBody>
      </p:sp>
      <p:pic>
        <p:nvPicPr>
          <p:cNvPr id="878" name="Google Shape;878;p106"/>
          <p:cNvPicPr preferRelativeResize="0"/>
          <p:nvPr/>
        </p:nvPicPr>
        <p:blipFill rotWithShape="1">
          <a:blip r:embed="rId3">
            <a:alphaModFix/>
          </a:blip>
          <a:srcRect b="14302" l="0" r="0" t="0"/>
          <a:stretch/>
        </p:blipFill>
        <p:spPr>
          <a:xfrm>
            <a:off x="664300" y="1053625"/>
            <a:ext cx="7497050" cy="393600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79" name="Google Shape;879;p106"/>
          <p:cNvPicPr preferRelativeResize="0"/>
          <p:nvPr/>
        </p:nvPicPr>
        <p:blipFill rotWithShape="1">
          <a:blip r:embed="rId4">
            <a:alphaModFix/>
          </a:blip>
          <a:srcRect b="17681" l="0" r="0" t="0"/>
          <a:stretch/>
        </p:blipFill>
        <p:spPr>
          <a:xfrm>
            <a:off x="2041100" y="1747127"/>
            <a:ext cx="4743450" cy="493975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80" name="Google Shape;880;p106"/>
          <p:cNvSpPr txBox="1"/>
          <p:nvPr>
            <p:ph idx="2" type="body"/>
          </p:nvPr>
        </p:nvSpPr>
        <p:spPr>
          <a:xfrm>
            <a:off x="4572000" y="4712925"/>
            <a:ext cx="369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 Curriculum Template (7.20)">
  <a:themeElements>
    <a:clrScheme name="Simple Light">
      <a:dk1>
        <a:srgbClr val="000000"/>
      </a:dk1>
      <a:lt1>
        <a:srgbClr val="FFFFFF"/>
      </a:lt1>
      <a:dk2>
        <a:srgbClr val="E51B24"/>
      </a:dk2>
      <a:lt2>
        <a:srgbClr val="017991"/>
      </a:lt2>
      <a:accent1>
        <a:srgbClr val="00A7BD"/>
      </a:accent1>
      <a:accent2>
        <a:srgbClr val="FFDB00"/>
      </a:accent2>
      <a:accent3>
        <a:srgbClr val="70B0FA"/>
      </a:accent3>
      <a:accent4>
        <a:srgbClr val="3D6BD4"/>
      </a:accent4>
      <a:accent5>
        <a:srgbClr val="222222"/>
      </a:accent5>
      <a:accent6>
        <a:srgbClr val="C3C3C3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 Curriculum Template (7.20)">
  <a:themeElements>
    <a:clrScheme name="Simple Light">
      <a:dk1>
        <a:srgbClr val="000000"/>
      </a:dk1>
      <a:lt1>
        <a:srgbClr val="FFFFFF"/>
      </a:lt1>
      <a:dk2>
        <a:srgbClr val="E51B24"/>
      </a:dk2>
      <a:lt2>
        <a:srgbClr val="017991"/>
      </a:lt2>
      <a:accent1>
        <a:srgbClr val="00A7BD"/>
      </a:accent1>
      <a:accent2>
        <a:srgbClr val="FFDB00"/>
      </a:accent2>
      <a:accent3>
        <a:srgbClr val="70B0FA"/>
      </a:accent3>
      <a:accent4>
        <a:srgbClr val="3D6BD4"/>
      </a:accent4>
      <a:accent5>
        <a:srgbClr val="222222"/>
      </a:accent5>
      <a:accent6>
        <a:srgbClr val="C3C3C3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GA Curriculum Template (7.20)">
  <a:themeElements>
    <a:clrScheme name="Simple Light">
      <a:dk1>
        <a:srgbClr val="000000"/>
      </a:dk1>
      <a:lt1>
        <a:srgbClr val="FFFFFF"/>
      </a:lt1>
      <a:dk2>
        <a:srgbClr val="E51B24"/>
      </a:dk2>
      <a:lt2>
        <a:srgbClr val="017991"/>
      </a:lt2>
      <a:accent1>
        <a:srgbClr val="00A7BD"/>
      </a:accent1>
      <a:accent2>
        <a:srgbClr val="FFDB00"/>
      </a:accent2>
      <a:accent3>
        <a:srgbClr val="70B0FA"/>
      </a:accent3>
      <a:accent4>
        <a:srgbClr val="3D6BD4"/>
      </a:accent4>
      <a:accent5>
        <a:srgbClr val="222222"/>
      </a:accent5>
      <a:accent6>
        <a:srgbClr val="C3C3C3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